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1"/>
  </p:notesMasterIdLst>
  <p:sldIdLst>
    <p:sldId id="256" r:id="rId2"/>
    <p:sldId id="257" r:id="rId3"/>
    <p:sldId id="258" r:id="rId4"/>
    <p:sldId id="259" r:id="rId5"/>
    <p:sldId id="264" r:id="rId6"/>
    <p:sldId id="293" r:id="rId7"/>
    <p:sldId id="296" r:id="rId8"/>
    <p:sldId id="260" r:id="rId9"/>
    <p:sldId id="263" r:id="rId10"/>
    <p:sldId id="266" r:id="rId11"/>
    <p:sldId id="265" r:id="rId12"/>
    <p:sldId id="297" r:id="rId13"/>
    <p:sldId id="267" r:id="rId14"/>
    <p:sldId id="268" r:id="rId15"/>
    <p:sldId id="269" r:id="rId16"/>
    <p:sldId id="278" r:id="rId17"/>
    <p:sldId id="279" r:id="rId18"/>
    <p:sldId id="292" r:id="rId19"/>
    <p:sldId id="283" r:id="rId20"/>
    <p:sldId id="284" r:id="rId21"/>
    <p:sldId id="285" r:id="rId22"/>
    <p:sldId id="286" r:id="rId23"/>
    <p:sldId id="287" r:id="rId24"/>
    <p:sldId id="288" r:id="rId25"/>
    <p:sldId id="295" r:id="rId26"/>
    <p:sldId id="294" r:id="rId27"/>
    <p:sldId id="289" r:id="rId28"/>
    <p:sldId id="290" r:id="rId29"/>
    <p:sldId id="291" r:id="rId3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AA780-F7BB-4CE0-9B60-65517C81BCE3}" type="datetimeFigureOut">
              <a:rPr lang="ru-RU" smtClean="0"/>
              <a:pPr/>
              <a:t>13.12.2023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EF73D-D29E-4336-AAE0-8F05443F28F0}" type="slidenum">
              <a:rPr lang="ru-RU" smtClean="0"/>
              <a:pPr/>
              <a:t>‹#›</a:t>
            </a:fld>
            <a:endParaRPr lang="ru-RU"/>
          </a:p>
        </p:txBody>
      </p:sp>
    </p:spTree>
    <p:extLst>
      <p:ext uri="{BB962C8B-B14F-4D97-AF65-F5344CB8AC3E}">
        <p14:creationId xmlns:p14="http://schemas.microsoft.com/office/powerpoint/2010/main" xmlns="" val="23150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pPr/>
              <a:t>2</a:t>
            </a:fld>
            <a:endParaRPr lang="ru-RU"/>
          </a:p>
        </p:txBody>
      </p:sp>
    </p:spTree>
    <p:extLst>
      <p:ext uri="{BB962C8B-B14F-4D97-AF65-F5344CB8AC3E}">
        <p14:creationId xmlns:p14="http://schemas.microsoft.com/office/powerpoint/2010/main" xmlns="" val="123635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pPr/>
              <a:t>25</a:t>
            </a:fld>
            <a:endParaRPr lang="ru-RU"/>
          </a:p>
        </p:txBody>
      </p:sp>
    </p:spTree>
    <p:extLst>
      <p:ext uri="{BB962C8B-B14F-4D97-AF65-F5344CB8AC3E}">
        <p14:creationId xmlns:p14="http://schemas.microsoft.com/office/powerpoint/2010/main" xmlns="" val="385548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483448D-3A78-4528-A469-B745A65DA480}"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xmlns="" val="336610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31253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306356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145837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322500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50553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150306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196931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297261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39477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41804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743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27682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257122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125393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172081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75843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AF463A-BC7C-46EE-9F1E-7F377CCA4891}" type="datetimeFigureOut">
              <a:rPr lang="en-US" smtClean="0"/>
              <a:pPr/>
              <a:t>12/13/2023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21601033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profkiosk.ru/eServices/service_content/file/e1ca43b2-58e5-4636-a141-5707c37052c0.docx;02-03%20Planiruemye%20rezultaty%20v%20rannem%20vozraste.docx" TargetMode="External"/><Relationship Id="rId7" Type="http://schemas.openxmlformats.org/officeDocument/2006/relationships/hyperlink" Target="https://e.profkiosk.ru/eServices/service_content/file/f648e6d5-9949-4caa-985c-4e411f57a314.docx;07%20Planiruemye%20rezultaty%20na%20ehtape%20zaversheniya%20osvoeniya%20FOP.docx" TargetMode="External"/><Relationship Id="rId2" Type="http://schemas.openxmlformats.org/officeDocument/2006/relationships/hyperlink" Target="https://e.profkiosk.ru/eServices/service_content/file/0231c7b1-c7f4-477f-9778-9377084193c0.docx;01%20Planiruemye%20rezultaty%20v%20mladencheskom%20vozraste.docx" TargetMode="External"/><Relationship Id="rId1" Type="http://schemas.openxmlformats.org/officeDocument/2006/relationships/slideLayout" Target="../slideLayouts/slideLayout6.xml"/><Relationship Id="rId6" Type="http://schemas.openxmlformats.org/officeDocument/2006/relationships/hyperlink" Target="https://e.profkiosk.ru/eServices/service_content/file/5612df24-424f-4b44-85b8-74ccc6cd021d.docx;06%20Planiruemye%20rezultaty%20k%20shesti%20godam.docx" TargetMode="External"/><Relationship Id="rId5" Type="http://schemas.openxmlformats.org/officeDocument/2006/relationships/hyperlink" Target="https://e.profkiosk.ru/eServices/service_content/file/003f6bc6-3c6a-4b20-b549-57d55c12492a.docx;05%20Planiruemye%20rezultaty%20k%20pyati%20godam.docx" TargetMode="External"/><Relationship Id="rId4" Type="http://schemas.openxmlformats.org/officeDocument/2006/relationships/hyperlink" Target="https://e.profkiosk.ru/eServices/service_content/file/0b71f799-d463-41e7-918e-c9705bc2183f.docx;04%20Planiruemye%20rezultaty%20k%20chetyrem%20godam.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7800" y="76200"/>
            <a:ext cx="7315200" cy="5486400"/>
          </a:xfrm>
        </p:spPr>
        <p:txBody>
          <a:bodyPr>
            <a:normAutofit/>
          </a:bodyPr>
          <a:lstStyle/>
          <a:p>
            <a:pPr algn="ctr"/>
            <a:r>
              <a:rPr lang="ru-RU" sz="1600" dirty="0" smtClean="0">
                <a:solidFill>
                  <a:srgbClr val="002060"/>
                </a:solidFill>
                <a:latin typeface="Arial" panose="020B0604020202020204" pitchFamily="34" charset="0"/>
                <a:cs typeface="Arial" panose="020B0604020202020204" pitchFamily="34" charset="0"/>
              </a:rPr>
              <a:t>Отдел образования</a:t>
            </a:r>
            <a:br>
              <a:rPr lang="ru-RU" sz="1600" dirty="0" smtClean="0">
                <a:solidFill>
                  <a:srgbClr val="002060"/>
                </a:solidFill>
                <a:latin typeface="Arial" panose="020B0604020202020204" pitchFamily="34" charset="0"/>
                <a:cs typeface="Arial" panose="020B0604020202020204" pitchFamily="34" charset="0"/>
              </a:rPr>
            </a:br>
            <a:r>
              <a:rPr lang="ru-RU" sz="1600" dirty="0" smtClean="0">
                <a:solidFill>
                  <a:srgbClr val="002060"/>
                </a:solidFill>
                <a:latin typeface="Arial" panose="020B0604020202020204" pitchFamily="34" charset="0"/>
                <a:cs typeface="Arial" panose="020B0604020202020204" pitchFamily="34" charset="0"/>
              </a:rPr>
              <a:t> </a:t>
            </a:r>
            <a:r>
              <a:rPr lang="ru-RU" sz="1600" dirty="0" err="1" smtClean="0">
                <a:solidFill>
                  <a:srgbClr val="002060"/>
                </a:solidFill>
                <a:latin typeface="Arial" panose="020B0604020202020204" pitchFamily="34" charset="0"/>
                <a:cs typeface="Arial" panose="020B0604020202020204" pitchFamily="34" charset="0"/>
              </a:rPr>
              <a:t>Фроловского</a:t>
            </a:r>
            <a:r>
              <a:rPr lang="ru-RU" sz="1600" dirty="0" smtClean="0">
                <a:solidFill>
                  <a:srgbClr val="002060"/>
                </a:solidFill>
                <a:latin typeface="Arial" panose="020B0604020202020204" pitchFamily="34" charset="0"/>
                <a:cs typeface="Arial" panose="020B0604020202020204" pitchFamily="34" charset="0"/>
              </a:rPr>
              <a:t> муниципального района </a:t>
            </a:r>
            <a:br>
              <a:rPr lang="ru-RU" sz="1600" dirty="0" smtClean="0">
                <a:solidFill>
                  <a:srgbClr val="002060"/>
                </a:solidFill>
                <a:latin typeface="Arial" panose="020B0604020202020204" pitchFamily="34" charset="0"/>
                <a:cs typeface="Arial" panose="020B0604020202020204" pitchFamily="34" charset="0"/>
              </a:rPr>
            </a:br>
            <a:r>
              <a:rPr lang="ru-RU" sz="1600" dirty="0" smtClean="0">
                <a:solidFill>
                  <a:srgbClr val="002060"/>
                </a:solidFill>
                <a:latin typeface="Arial" panose="020B0604020202020204" pitchFamily="34" charset="0"/>
                <a:cs typeface="Arial" panose="020B0604020202020204" pitchFamily="34" charset="0"/>
              </a:rPr>
              <a:t>Волгоградской области</a:t>
            </a:r>
            <a:r>
              <a:rPr lang="ru-RU" sz="1600" dirty="0">
                <a:solidFill>
                  <a:srgbClr val="002060"/>
                </a:solidFill>
                <a:latin typeface="Arial" panose="020B0604020202020204" pitchFamily="34" charset="0"/>
                <a:cs typeface="Arial" panose="020B0604020202020204" pitchFamily="34" charset="0"/>
              </a:rPr>
              <a:t/>
            </a:r>
            <a:br>
              <a:rPr lang="ru-RU" sz="1600" dirty="0">
                <a:solidFill>
                  <a:srgbClr val="002060"/>
                </a:solidFill>
                <a:latin typeface="Arial" panose="020B0604020202020204" pitchFamily="34" charset="0"/>
                <a:cs typeface="Arial" panose="020B0604020202020204" pitchFamily="34" charset="0"/>
              </a:rPr>
            </a:br>
            <a:r>
              <a:rPr lang="ru-RU" sz="1600" dirty="0">
                <a:latin typeface="Arial" panose="020B0604020202020204" pitchFamily="34" charset="0"/>
                <a:ea typeface="Calibri"/>
                <a:cs typeface="Arial" panose="020B0604020202020204" pitchFamily="34" charset="0"/>
              </a:rPr>
              <a:t/>
            </a:r>
            <a:br>
              <a:rPr lang="ru-RU" sz="1600" dirty="0">
                <a:latin typeface="Arial" panose="020B0604020202020204" pitchFamily="34" charset="0"/>
                <a:ea typeface="Calibri"/>
                <a:cs typeface="Arial" panose="020B0604020202020204" pitchFamily="34" charset="0"/>
              </a:rPr>
            </a:br>
            <a:r>
              <a:rPr lang="ru-RU" sz="3600" b="1" dirty="0">
                <a:solidFill>
                  <a:srgbClr val="002060"/>
                </a:solidFill>
                <a:latin typeface="Arial" panose="020B0604020202020204" pitchFamily="34" charset="0"/>
                <a:ea typeface="Calibri"/>
                <a:cs typeface="Arial" panose="020B0604020202020204" pitchFamily="34" charset="0"/>
              </a:rPr>
              <a:t>Обзор изменений  дошкольного образования в 2023 году:</a:t>
            </a:r>
            <a:r>
              <a:rPr lang="ru-RU" sz="1600" dirty="0">
                <a:solidFill>
                  <a:srgbClr val="002060"/>
                </a:solidFill>
                <a:latin typeface="Arial" panose="020B0604020202020204" pitchFamily="34" charset="0"/>
                <a:ea typeface="Calibri"/>
                <a:cs typeface="Arial" panose="020B0604020202020204" pitchFamily="34" charset="0"/>
              </a:rPr>
              <a:t/>
            </a:r>
            <a:br>
              <a:rPr lang="ru-RU" sz="1600" dirty="0">
                <a:solidFill>
                  <a:srgbClr val="002060"/>
                </a:solidFill>
                <a:latin typeface="Arial" panose="020B0604020202020204" pitchFamily="34" charset="0"/>
                <a:ea typeface="Calibri"/>
                <a:cs typeface="Arial" panose="020B0604020202020204" pitchFamily="34" charset="0"/>
              </a:rPr>
            </a:br>
            <a:r>
              <a:rPr lang="ru-RU" sz="3600" b="1" dirty="0">
                <a:solidFill>
                  <a:srgbClr val="002060"/>
                </a:solidFill>
                <a:latin typeface="Arial" panose="020B0604020202020204" pitchFamily="34" charset="0"/>
                <a:ea typeface="Calibri"/>
                <a:cs typeface="Arial" panose="020B0604020202020204" pitchFamily="34" charset="0"/>
              </a:rPr>
              <a:t>Федеральная образовательная программа и ФГОС  ДО</a:t>
            </a:r>
            <a:r>
              <a:rPr lang="ru-RU" sz="1600" dirty="0">
                <a:solidFill>
                  <a:srgbClr val="002060"/>
                </a:solidFill>
                <a:latin typeface="Arial" panose="020B0604020202020204" pitchFamily="34" charset="0"/>
                <a:ea typeface="Calibri"/>
                <a:cs typeface="Arial" panose="020B0604020202020204" pitchFamily="34" charset="0"/>
              </a:rPr>
              <a:t/>
            </a:r>
            <a:br>
              <a:rPr lang="ru-RU" sz="1600" dirty="0">
                <a:solidFill>
                  <a:srgbClr val="002060"/>
                </a:solidFill>
                <a:latin typeface="Arial" panose="020B0604020202020204" pitchFamily="34" charset="0"/>
                <a:ea typeface="Calibri"/>
                <a:cs typeface="Arial" panose="020B0604020202020204" pitchFamily="34" charset="0"/>
              </a:rPr>
            </a:b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038600" y="5562600"/>
            <a:ext cx="4953000" cy="762000"/>
          </a:xfrm>
        </p:spPr>
        <p:txBody>
          <a:bodyPr>
            <a:normAutofit/>
          </a:bodyPr>
          <a:lstStyle/>
          <a:p>
            <a:pPr algn="r"/>
            <a:endParaRPr lang="ru-RU" sz="1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7543800" cy="5029200"/>
          </a:xfrm>
        </p:spPr>
        <p:txBody>
          <a:bodyPr>
            <a:normAutofit/>
          </a:bodyPr>
          <a:lstStyle/>
          <a:p>
            <a:endParaRPr lang="ru-RU" sz="2400" b="1" dirty="0">
              <a:solidFill>
                <a:srgbClr val="002060"/>
              </a:solidFill>
              <a:latin typeface="Times New Roman" pitchFamily="18" charset="0"/>
              <a:cs typeface="Times New Roman" pitchFamily="18" charset="0"/>
            </a:endParaRPr>
          </a:p>
        </p:txBody>
      </p:sp>
      <p:grpSp>
        <p:nvGrpSpPr>
          <p:cNvPr id="6" name="Group 499"/>
          <p:cNvGrpSpPr/>
          <p:nvPr/>
        </p:nvGrpSpPr>
        <p:grpSpPr>
          <a:xfrm>
            <a:off x="1143000" y="117567"/>
            <a:ext cx="7924815" cy="6324600"/>
            <a:chOff x="0" y="0"/>
            <a:chExt cx="13438505" cy="7559040"/>
          </a:xfrm>
        </p:grpSpPr>
        <p:pic>
          <p:nvPicPr>
            <p:cNvPr id="7" name="Picture 37"/>
            <p:cNvPicPr/>
            <p:nvPr/>
          </p:nvPicPr>
          <p:blipFill>
            <a:blip r:embed="rId2" cstate="print"/>
            <a:stretch>
              <a:fillRect/>
            </a:stretch>
          </p:blipFill>
          <p:spPr>
            <a:xfrm>
              <a:off x="0" y="0"/>
              <a:ext cx="13438505" cy="7559040"/>
            </a:xfrm>
            <a:prstGeom prst="rect">
              <a:avLst/>
            </a:prstGeom>
          </p:spPr>
        </p:pic>
        <p:pic>
          <p:nvPicPr>
            <p:cNvPr id="8" name="Picture 39"/>
            <p:cNvPicPr/>
            <p:nvPr/>
          </p:nvPicPr>
          <p:blipFill>
            <a:blip r:embed="rId3" cstate="print"/>
            <a:stretch>
              <a:fillRect/>
            </a:stretch>
          </p:blipFill>
          <p:spPr>
            <a:xfrm>
              <a:off x="0" y="0"/>
              <a:ext cx="13438505" cy="7559040"/>
            </a:xfrm>
            <a:prstGeom prst="rect">
              <a:avLst/>
            </a:prstGeom>
          </p:spPr>
        </p:pic>
      </p:grpSp>
    </p:spTree>
    <p:extLst>
      <p:ext uri="{BB962C8B-B14F-4D97-AF65-F5344CB8AC3E}">
        <p14:creationId xmlns:p14="http://schemas.microsoft.com/office/powerpoint/2010/main" xmlns="" val="70472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normAutofit/>
          </a:bodyPr>
          <a:lstStyle/>
          <a:p>
            <a:endParaRPr lang="ru-RU" sz="1800" dirty="0">
              <a:solidFill>
                <a:srgbClr val="7030A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99043646"/>
              </p:ext>
            </p:extLst>
          </p:nvPr>
        </p:nvGraphicFramePr>
        <p:xfrm>
          <a:off x="457200" y="533401"/>
          <a:ext cx="8153400" cy="5791199"/>
        </p:xfrm>
        <a:graphic>
          <a:graphicData uri="http://schemas.openxmlformats.org/drawingml/2006/table">
            <a:tbl>
              <a:tblPr firstRow="1" firstCol="1" bandRow="1">
                <a:tableStyleId>{5C22544A-7EE6-4342-B048-85BDC9FD1C3A}</a:tableStyleId>
              </a:tblPr>
              <a:tblGrid>
                <a:gridCol w="617619">
                  <a:extLst>
                    <a:ext uri="{9D8B030D-6E8A-4147-A177-3AD203B41FA5}">
                      <a16:colId xmlns:a16="http://schemas.microsoft.com/office/drawing/2014/main" xmlns="" val="20000"/>
                    </a:ext>
                  </a:extLst>
                </a:gridCol>
                <a:gridCol w="3643724">
                  <a:extLst>
                    <a:ext uri="{9D8B030D-6E8A-4147-A177-3AD203B41FA5}">
                      <a16:colId xmlns:a16="http://schemas.microsoft.com/office/drawing/2014/main" xmlns="" val="20001"/>
                    </a:ext>
                  </a:extLst>
                </a:gridCol>
                <a:gridCol w="3892057">
                  <a:extLst>
                    <a:ext uri="{9D8B030D-6E8A-4147-A177-3AD203B41FA5}">
                      <a16:colId xmlns:a16="http://schemas.microsoft.com/office/drawing/2014/main" xmlns="" val="20002"/>
                    </a:ext>
                  </a:extLst>
                </a:gridCol>
              </a:tblGrid>
              <a:tr h="662672">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Было</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Стало</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201461">
                <a:tc>
                  <a:txBody>
                    <a:bodyPr/>
                    <a:lstStyle/>
                    <a:p>
                      <a:pPr algn="just">
                        <a:lnSpc>
                          <a:spcPct val="115000"/>
                        </a:lnSpc>
                        <a:spcAft>
                          <a:spcPts val="0"/>
                        </a:spcAft>
                      </a:pPr>
                      <a:r>
                        <a:rPr lang="ru-RU" sz="1200">
                          <a:effectLst/>
                        </a:rPr>
                        <a:t>п 1.7</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ФГОС ДО является основой для разработки вариативных примерных образовательных программ дошкольного образования</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ФГОС ДО является основой для разработки </a:t>
                      </a:r>
                      <a:r>
                        <a:rPr lang="ru-RU" sz="1400" u="sng" dirty="0">
                          <a:solidFill>
                            <a:srgbClr val="002060"/>
                          </a:solidFill>
                          <a:effectLst/>
                          <a:latin typeface="Times New Roman" pitchFamily="18" charset="0"/>
                          <a:cs typeface="Times New Roman" pitchFamily="18" charset="0"/>
                        </a:rPr>
                        <a:t>федеральной образовательной программы дошкольного образования</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1201461">
                <a:tc>
                  <a:txBody>
                    <a:bodyPr/>
                    <a:lstStyle/>
                    <a:p>
                      <a:pPr algn="just">
                        <a:lnSpc>
                          <a:spcPct val="115000"/>
                        </a:lnSpc>
                        <a:spcAft>
                          <a:spcPts val="0"/>
                        </a:spcAft>
                      </a:pPr>
                      <a:r>
                        <a:rPr lang="ru-RU" sz="1200" dirty="0">
                          <a:effectLst/>
                        </a:rPr>
                        <a:t>п 2.5</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Программа разрабатывается и утверждается Организацией самостоятельно в соответствии с ФГОС ДО и с учетом Примерных программ</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Программа разрабатывается и утверждается Организацией самостоятельно в соответствии с ФГОС ДО и </a:t>
                      </a:r>
                      <a:r>
                        <a:rPr lang="ru-RU" sz="1400" u="sng" dirty="0">
                          <a:solidFill>
                            <a:srgbClr val="002060"/>
                          </a:solidFill>
                          <a:effectLst/>
                          <a:latin typeface="Times New Roman" pitchFamily="18" charset="0"/>
                          <a:cs typeface="Times New Roman" pitchFamily="18" charset="0"/>
                        </a:rPr>
                        <a:t>ФОП ДО</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2725605">
                <a:tc>
                  <a:txBody>
                    <a:bodyPr/>
                    <a:lstStyle/>
                    <a:p>
                      <a:pPr algn="just">
                        <a:lnSpc>
                          <a:spcPct val="115000"/>
                        </a:lnSpc>
                        <a:spcAft>
                          <a:spcPts val="0"/>
                        </a:spcAft>
                      </a:pPr>
                      <a:r>
                        <a:rPr lang="ru-RU" sz="1200">
                          <a:effectLst/>
                        </a:rPr>
                        <a:t>п 2.6</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Содержание Программы должно обеспечивать развитие личности, мотивации и способностей детей в различных видах деятельности и охватывать следующие структурные единицы, представляющие определенные направления развития и образования детей (далее - образовательные области)</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marL="285750" indent="-285750" algn="just">
                        <a:lnSpc>
                          <a:spcPct val="115000"/>
                        </a:lnSpc>
                        <a:spcAft>
                          <a:spcPts val="0"/>
                        </a:spcAft>
                        <a:buFont typeface="Arial" panose="020B0604020202020204" pitchFamily="34" charset="0"/>
                        <a:buChar char="•"/>
                      </a:pPr>
                      <a:r>
                        <a:rPr lang="ru-RU" sz="1400" dirty="0">
                          <a:solidFill>
                            <a:srgbClr val="002060"/>
                          </a:solidFill>
                          <a:effectLst/>
                          <a:latin typeface="Times New Roman" pitchFamily="18" charset="0"/>
                          <a:cs typeface="Times New Roman" pitchFamily="18" charset="0"/>
                        </a:rPr>
                        <a:t>Содержание ООП ДО должно обеспечивать </a:t>
                      </a:r>
                      <a:r>
                        <a:rPr lang="ru-RU" sz="1400" u="sng" dirty="0">
                          <a:solidFill>
                            <a:srgbClr val="002060"/>
                          </a:solidFill>
                          <a:effectLst/>
                          <a:latin typeface="Times New Roman" pitchFamily="18" charset="0"/>
                          <a:cs typeface="Times New Roman" pitchFamily="18" charset="0"/>
                        </a:rPr>
                        <a:t>физическое и психическое развитие ребенка в различных видах деятельности </a:t>
                      </a:r>
                      <a:r>
                        <a:rPr lang="ru-RU" sz="1400" dirty="0">
                          <a:solidFill>
                            <a:srgbClr val="002060"/>
                          </a:solidFill>
                          <a:effectLst/>
                          <a:latin typeface="Times New Roman" pitchFamily="18" charset="0"/>
                          <a:cs typeface="Times New Roman" pitchFamily="18" charset="0"/>
                        </a:rPr>
                        <a:t>и охватывать следующие структурные единицы, представляющие </a:t>
                      </a:r>
                      <a:r>
                        <a:rPr lang="ru-RU" sz="1400" u="sng" dirty="0">
                          <a:solidFill>
                            <a:srgbClr val="002060"/>
                          </a:solidFill>
                          <a:effectLst/>
                          <a:latin typeface="Times New Roman" pitchFamily="18" charset="0"/>
                          <a:cs typeface="Times New Roman" pitchFamily="18" charset="0"/>
                        </a:rPr>
                        <a:t>определенные направления обучения</a:t>
                      </a:r>
                      <a:r>
                        <a:rPr lang="ru-RU" sz="1400" dirty="0">
                          <a:solidFill>
                            <a:srgbClr val="002060"/>
                          </a:solidFill>
                          <a:effectLst/>
                          <a:latin typeface="Times New Roman" pitchFamily="18" charset="0"/>
                          <a:cs typeface="Times New Roman" pitchFamily="18" charset="0"/>
                        </a:rPr>
                        <a:t> и </a:t>
                      </a:r>
                      <a:r>
                        <a:rPr lang="ru-RU" sz="1400" u="sng" dirty="0">
                          <a:solidFill>
                            <a:srgbClr val="002060"/>
                          </a:solidFill>
                          <a:effectLst/>
                          <a:latin typeface="Times New Roman" pitchFamily="18" charset="0"/>
                          <a:cs typeface="Times New Roman" pitchFamily="18" charset="0"/>
                        </a:rPr>
                        <a:t>воспитания</a:t>
                      </a:r>
                      <a:r>
                        <a:rPr lang="ru-RU" sz="1400" dirty="0">
                          <a:solidFill>
                            <a:srgbClr val="002060"/>
                          </a:solidFill>
                          <a:effectLst/>
                          <a:latin typeface="Times New Roman" pitchFamily="18" charset="0"/>
                          <a:cs typeface="Times New Roman" pitchFamily="18" charset="0"/>
                        </a:rPr>
                        <a:t> (далее – образовательные области)</a:t>
                      </a:r>
                      <a:r>
                        <a:rPr lang="ru-RU" sz="1400" dirty="0">
                          <a:solidFill>
                            <a:srgbClr val="002060"/>
                          </a:solidFill>
                          <a:latin typeface="Times New Roman" pitchFamily="18" charset="0"/>
                          <a:cs typeface="Times New Roman" pitchFamily="18" charset="0"/>
                        </a:rPr>
                        <a:t> </a:t>
                      </a:r>
                    </a:p>
                    <a:p>
                      <a:pPr marL="285750" indent="-285750" algn="just">
                        <a:lnSpc>
                          <a:spcPct val="115000"/>
                        </a:lnSpc>
                        <a:spcAft>
                          <a:spcPts val="0"/>
                        </a:spcAft>
                        <a:buFont typeface="Arial" panose="020B0604020202020204" pitchFamily="34" charset="0"/>
                        <a:buChar char="•"/>
                      </a:pPr>
                      <a:r>
                        <a:rPr lang="ru-RU" sz="1400" dirty="0">
                          <a:solidFill>
                            <a:srgbClr val="002060"/>
                          </a:solidFill>
                          <a:latin typeface="Times New Roman" pitchFamily="18" charset="0"/>
                          <a:cs typeface="Times New Roman" pitchFamily="18" charset="0"/>
                        </a:rPr>
                        <a:t>Перечень образовательных областей не изменился, однако </a:t>
                      </a:r>
                      <a:r>
                        <a:rPr lang="ru-RU" sz="1400" b="1" dirty="0">
                          <a:solidFill>
                            <a:srgbClr val="002060"/>
                          </a:solidFill>
                          <a:latin typeface="Times New Roman" pitchFamily="18" charset="0"/>
                          <a:cs typeface="Times New Roman" pitchFamily="18" charset="0"/>
                        </a:rPr>
                        <a:t>расширено и конкретизировано содержание образовательных областей; </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4749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1143000"/>
            <a:ext cx="7315200" cy="3808735"/>
          </a:xfrm>
          <a:prstGeom prst="rect">
            <a:avLst/>
          </a:prstGeom>
        </p:spPr>
        <p:txBody>
          <a:bodyPr wrap="square">
            <a:spAutoFit/>
          </a:bodyPr>
          <a:lstStyle/>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Ключевые изменения во ФГОС ДО:</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2.6:</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перечень образовательных областей не изменился, однако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расширено и конкретизировано содержание образовательных областей</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2.7:</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частично изменен перечень детских видов деятельности</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этапах младенчества, раннего и дошкольного детства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2.10</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уточнено, что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содержание и планируемые результаты ООП должны быть не ниже содержания и планируемых результатов ФОП ДО</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795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74638"/>
            <a:ext cx="7772400" cy="5897562"/>
          </a:xfrm>
        </p:spPr>
        <p:txBody>
          <a:bodyPr>
            <a:normAutofit/>
          </a:bodyPr>
          <a:lstStyle/>
          <a:p>
            <a:pPr algn="l"/>
            <a:r>
              <a:rPr lang="ru-RU" sz="1800" b="1" dirty="0">
                <a:solidFill>
                  <a:srgbClr val="002060"/>
                </a:solidFill>
                <a:latin typeface="Times New Roman" pitchFamily="18" charset="0"/>
                <a:cs typeface="Times New Roman" pitchFamily="18" charset="0"/>
              </a:rPr>
              <a:t>п. 2.11</a:t>
            </a:r>
            <a:r>
              <a:rPr lang="ru-RU" sz="1800" dirty="0">
                <a:solidFill>
                  <a:srgbClr val="002060"/>
                </a:solidFill>
                <a:latin typeface="Times New Roman" pitchFamily="18" charset="0"/>
                <a:cs typeface="Times New Roman" pitchFamily="18" charset="0"/>
              </a:rPr>
              <a:t>: уточнено, что содержательный раздел Программы должен включать описание образовательной деятельности в соответствии с направлениями развития ребенка, представленными в пяти образовательных областях, </a:t>
            </a:r>
            <a:r>
              <a:rPr lang="ru-RU" sz="1800" b="1" dirty="0">
                <a:solidFill>
                  <a:srgbClr val="002060"/>
                </a:solidFill>
                <a:latin typeface="Times New Roman" pitchFamily="18" charset="0"/>
                <a:cs typeface="Times New Roman" pitchFamily="18" charset="0"/>
              </a:rPr>
              <a:t>Федеральной образовательной программой</a:t>
            </a:r>
            <a:r>
              <a:rPr lang="ru-RU" sz="1800" dirty="0">
                <a:solidFill>
                  <a:srgbClr val="002060"/>
                </a:solidFill>
                <a:latin typeface="Times New Roman" pitchFamily="18" charset="0"/>
                <a:cs typeface="Times New Roman" pitchFamily="18" charset="0"/>
              </a:rPr>
              <a:t> и с учетом используемых методических пособий, обеспечивающих реализацию данного содержания;</a:t>
            </a:r>
            <a:br>
              <a:rPr lang="ru-RU"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2.12</a:t>
            </a:r>
            <a:r>
              <a:rPr lang="ru-RU" sz="1800" dirty="0">
                <a:solidFill>
                  <a:srgbClr val="002060"/>
                </a:solidFill>
                <a:latin typeface="Times New Roman" pitchFamily="18" charset="0"/>
                <a:cs typeface="Times New Roman" pitchFamily="18" charset="0"/>
              </a:rPr>
              <a:t>: указано, что </a:t>
            </a:r>
            <a:r>
              <a:rPr lang="ru-RU" sz="1800" b="1" dirty="0">
                <a:solidFill>
                  <a:srgbClr val="002060"/>
                </a:solidFill>
                <a:latin typeface="Times New Roman" pitchFamily="18" charset="0"/>
                <a:cs typeface="Times New Roman" pitchFamily="18" charset="0"/>
              </a:rPr>
              <a:t>обязательная часть программы должна соответствовать ФОП ДО, и может оформляться в виде ссылки на ФОП;</a:t>
            </a: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2.13</a:t>
            </a:r>
            <a:r>
              <a:rPr lang="ru-RU" sz="1800" dirty="0">
                <a:solidFill>
                  <a:srgbClr val="002060"/>
                </a:solidFill>
                <a:latin typeface="Times New Roman" pitchFamily="18" charset="0"/>
                <a:cs typeface="Times New Roman" pitchFamily="18" charset="0"/>
              </a:rPr>
              <a:t>: указано, что </a:t>
            </a:r>
            <a:r>
              <a:rPr lang="ru-RU" sz="1800" b="1" dirty="0">
                <a:solidFill>
                  <a:srgbClr val="002060"/>
                </a:solidFill>
                <a:latin typeface="Times New Roman" pitchFamily="18" charset="0"/>
                <a:cs typeface="Times New Roman" pitchFamily="18" charset="0"/>
              </a:rPr>
              <a:t>в краткой презентации ООП ДО</a:t>
            </a:r>
            <a:r>
              <a:rPr lang="ru-RU" sz="1800" dirty="0">
                <a:solidFill>
                  <a:srgbClr val="002060"/>
                </a:solidFill>
                <a:latin typeface="Times New Roman" pitchFamily="18" charset="0"/>
                <a:cs typeface="Times New Roman" pitchFamily="18" charset="0"/>
              </a:rPr>
              <a:t>, помимо прочего (см. ФГОС ДО), </a:t>
            </a:r>
            <a:r>
              <a:rPr lang="ru-RU" sz="1800" b="1" dirty="0">
                <a:solidFill>
                  <a:srgbClr val="002060"/>
                </a:solidFill>
                <a:latin typeface="Times New Roman" pitchFamily="18" charset="0"/>
                <a:cs typeface="Times New Roman" pitchFamily="18" charset="0"/>
              </a:rPr>
              <a:t>должна быть представлена ссылка на ФОП ДО;</a:t>
            </a:r>
            <a:r>
              <a:rPr lang="ru-RU" sz="1800" dirty="0">
                <a:solidFill>
                  <a:srgbClr val="00206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
            </a:r>
            <a:br>
              <a:rPr lang="ru-RU" sz="2400" dirty="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8942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914400"/>
            <a:ext cx="6934200" cy="4343400"/>
          </a:xfrm>
        </p:spPr>
        <p:txBody>
          <a:bodyPr>
            <a:normAutofit/>
          </a:bodyPr>
          <a:lstStyle/>
          <a:p>
            <a:pPr algn="l"/>
            <a:r>
              <a:rPr lang="ru-RU" sz="1800" b="1" dirty="0">
                <a:solidFill>
                  <a:srgbClr val="002060"/>
                </a:solidFill>
                <a:latin typeface="Times New Roman" pitchFamily="18" charset="0"/>
                <a:cs typeface="Times New Roman" pitchFamily="18" charset="0"/>
              </a:rPr>
              <a:t>п. 3.2.9</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максимально допустимый объем образовательной нагрузки</a:t>
            </a:r>
            <a:r>
              <a:rPr lang="ru-RU" sz="1800" dirty="0">
                <a:solidFill>
                  <a:srgbClr val="002060"/>
                </a:solidFill>
                <a:latin typeface="Times New Roman" pitchFamily="18" charset="0"/>
                <a:cs typeface="Times New Roman" pitchFamily="18" charset="0"/>
              </a:rPr>
              <a:t> приведен в соответствие с действующими СанПиН; </a:t>
            </a:r>
            <a:r>
              <a:rPr lang="en-US" sz="1800" dirty="0">
                <a:solidFill>
                  <a:srgbClr val="002060"/>
                </a:solidFill>
                <a:latin typeface="Times New Roman" pitchFamily="18" charset="0"/>
                <a:cs typeface="Times New Roman" pitchFamily="18" charset="0"/>
              </a:rPr>
              <a:t/>
            </a:r>
            <a:br>
              <a:rPr lang="en-US"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4.6</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включены целевые ориентиры образования в младенческом возрасте</a:t>
            </a:r>
            <a:r>
              <a:rPr lang="ru-RU" sz="1800" dirty="0">
                <a:solidFill>
                  <a:srgbClr val="002060"/>
                </a:solidFill>
                <a:latin typeface="Times New Roman" pitchFamily="18" charset="0"/>
                <a:cs typeface="Times New Roman" pitchFamily="18" charset="0"/>
              </a:rPr>
              <a:t>, а также </a:t>
            </a:r>
            <a:r>
              <a:rPr lang="ru-RU" sz="1800" b="1" dirty="0">
                <a:solidFill>
                  <a:srgbClr val="002060"/>
                </a:solidFill>
                <a:latin typeface="Times New Roman" pitchFamily="18" charset="0"/>
                <a:cs typeface="Times New Roman" pitchFamily="18" charset="0"/>
              </a:rPr>
              <a:t>расширены целевые ориентиры</a:t>
            </a:r>
            <a:r>
              <a:rPr lang="ru-RU" sz="1800" dirty="0">
                <a:solidFill>
                  <a:srgbClr val="002060"/>
                </a:solidFill>
                <a:latin typeface="Times New Roman" pitchFamily="18" charset="0"/>
                <a:cs typeface="Times New Roman" pitchFamily="18" charset="0"/>
              </a:rPr>
              <a:t> в раннем возрасте и на этапе завершения дошкольного образования; </a:t>
            </a:r>
            <a:br>
              <a:rPr lang="ru-RU" sz="1800" dirty="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7701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1362"/>
          </a:xfrm>
        </p:spPr>
        <p:txBody>
          <a:bodyPr>
            <a:normAutofit/>
          </a:bodyPr>
          <a:lstStyle/>
          <a:p>
            <a:pPr>
              <a:lnSpc>
                <a:spcPct val="115000"/>
              </a:lnSpc>
            </a:pPr>
            <a:r>
              <a:rPr lang="ru-RU" sz="2800" b="1" dirty="0">
                <a:solidFill>
                  <a:srgbClr val="002060"/>
                </a:solidFill>
                <a:latin typeface="Times New Roman" pitchFamily="18" charset="0"/>
                <a:cs typeface="Times New Roman" pitchFamily="18" charset="0"/>
              </a:rPr>
              <a:t>Федеральная образовательная программа</a:t>
            </a:r>
            <a:r>
              <a:rPr lang="ru-RU" sz="2800" b="1" dirty="0">
                <a:latin typeface="Times New Roman"/>
                <a:ea typeface="Calibri"/>
                <a:cs typeface="Times New Roman"/>
              </a:rPr>
              <a:t> </a:t>
            </a:r>
            <a:r>
              <a:rPr lang="ru-RU" sz="2800" b="1" dirty="0">
                <a:solidFill>
                  <a:srgbClr val="002060"/>
                </a:solidFill>
                <a:latin typeface="Times New Roman"/>
                <a:ea typeface="Calibri"/>
                <a:cs typeface="Times New Roman"/>
              </a:rPr>
              <a:t>соответствует ФГОС ДО.</a:t>
            </a:r>
            <a:r>
              <a:rPr lang="ru-RU" sz="2400" dirty="0">
                <a:solidFill>
                  <a:srgbClr val="002060"/>
                </a:solidFill>
                <a:ea typeface="Calibri"/>
                <a:cs typeface="Times New Roman"/>
              </a:rPr>
              <a:t/>
            </a:r>
            <a:br>
              <a:rPr lang="ru-RU" sz="2400" dirty="0">
                <a:solidFill>
                  <a:srgbClr val="002060"/>
                </a:solidFill>
                <a:ea typeface="Calibri"/>
                <a:cs typeface="Times New Roman"/>
              </a:rPr>
            </a:b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6088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7200"/>
            <a:ext cx="8077200" cy="5867400"/>
          </a:xfrm>
        </p:spPr>
        <p:txBody>
          <a:bodyPr>
            <a:normAutofit fontScale="90000"/>
          </a:bodyPr>
          <a:lstStyle/>
          <a:p>
            <a:pPr algn="l"/>
            <a:r>
              <a:rPr lang="ru-RU" sz="2000" b="1" dirty="0">
                <a:solidFill>
                  <a:srgbClr val="002060"/>
                </a:solidFill>
                <a:latin typeface="Times New Roman" pitchFamily="18" charset="0"/>
                <a:cs typeface="Times New Roman" pitchFamily="18" charset="0"/>
              </a:rPr>
              <a:t>Принципы ФОП ДО: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Ребенок </a:t>
            </a:r>
            <a:r>
              <a:rPr lang="ru-RU" sz="2000" dirty="0">
                <a:solidFill>
                  <a:srgbClr val="002060"/>
                </a:solidFill>
                <a:latin typeface="Times New Roman" pitchFamily="18" charset="0"/>
                <a:cs typeface="Times New Roman" pitchFamily="18" charset="0"/>
              </a:rPr>
              <a:t>– участник образовательных отношений, который полноценно проживает все этапы детства.</a:t>
            </a:r>
            <a:r>
              <a:rPr lang="en-US" sz="2000" dirty="0">
                <a:solidFill>
                  <a:srgbClr val="002060"/>
                </a:solidFill>
                <a:latin typeface="Times New Roman" pitchFamily="18" charset="0"/>
                <a:cs typeface="Times New Roman" pitchFamily="18" charset="0"/>
              </a:rPr>
              <a:t/>
            </a:r>
            <a:br>
              <a:rPr lang="en-US"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Педагоги должны:</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выстраивать образовательную деятельность на основе индивидуальных особенностей каждого ребенка;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сотрудничество родителей и детей, совершеннолетних членов семьи, которые принимают участие в их воспитании;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поддерживать инициативу детей в различных видах деятельности</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приобщать их к социокультурным нормам, традициям семьи, общества и государства;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формировать познавательные интересы и  познавательные действия в различных видах деятельности;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учитывать этнокультурную ситуацию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возрастную адекватность дошкольного образования, когда условия, требования, методы соответствуют возрасту и особенностям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организовывать сотрудничество ДОО с семьей</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368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153400" cy="5791200"/>
          </a:xfrm>
        </p:spPr>
        <p:txBody>
          <a:bodyPr>
            <a:normAutofit/>
          </a:bodyPr>
          <a:lstStyle/>
          <a:p>
            <a:r>
              <a:rPr lang="ru-RU" sz="2000" b="1" dirty="0">
                <a:solidFill>
                  <a:srgbClr val="002060"/>
                </a:solidFill>
                <a:latin typeface="Times New Roman" pitchFamily="18" charset="0"/>
                <a:cs typeface="Times New Roman" pitchFamily="18" charset="0"/>
              </a:rPr>
              <a:t>Планируемые результаты</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Характеристики возможных достижений ребенка*  даны детально.</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младенческом возрасте – </a:t>
            </a:r>
            <a:r>
              <a:rPr lang="ru-RU" sz="2000" u="sng" dirty="0">
                <a:solidFill>
                  <a:srgbClr val="002060"/>
                </a:solidFill>
                <a:latin typeface="Times New Roman" pitchFamily="18" charset="0"/>
                <a:cs typeface="Times New Roman" pitchFamily="18" charset="0"/>
                <a:hlinkClick r:id="rId2"/>
              </a:rPr>
              <a:t>к одному году</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раннем возрасте – </a:t>
            </a:r>
            <a:r>
              <a:rPr lang="ru-RU" sz="2000" u="sng" dirty="0">
                <a:solidFill>
                  <a:srgbClr val="002060"/>
                </a:solidFill>
                <a:latin typeface="Times New Roman" pitchFamily="18" charset="0"/>
                <a:cs typeface="Times New Roman" pitchFamily="18" charset="0"/>
                <a:hlinkClick r:id="rId3"/>
              </a:rPr>
              <a:t>к трем годам</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дошкольном возрасте: к </a:t>
            </a:r>
            <a:r>
              <a:rPr lang="ru-RU" sz="2000" u="sng" dirty="0">
                <a:solidFill>
                  <a:srgbClr val="002060"/>
                </a:solidFill>
                <a:latin typeface="Times New Roman" pitchFamily="18" charset="0"/>
                <a:cs typeface="Times New Roman" pitchFamily="18" charset="0"/>
                <a:hlinkClick r:id="rId4"/>
              </a:rPr>
              <a:t>четырем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5"/>
              </a:rPr>
              <a:t>пяти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6"/>
              </a:rPr>
              <a:t>шести годам</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К концу дошкольного возраста – </a:t>
            </a:r>
            <a:r>
              <a:rPr lang="ru-RU" sz="2000" u="sng" dirty="0">
                <a:solidFill>
                  <a:srgbClr val="002060"/>
                </a:solidFill>
                <a:latin typeface="Times New Roman" pitchFamily="18" charset="0"/>
                <a:cs typeface="Times New Roman" pitchFamily="18" charset="0"/>
                <a:hlinkClick r:id="rId7"/>
              </a:rPr>
              <a:t>на этапе завершения освоения</a:t>
            </a:r>
            <a:r>
              <a:rPr lang="ru-RU" sz="2000" u="sng" dirty="0">
                <a:solidFill>
                  <a:srgbClr val="002060"/>
                </a:solidFill>
                <a:latin typeface="Times New Roman" pitchFamily="18" charset="0"/>
                <a:cs typeface="Times New Roman" pitchFamily="18" charset="0"/>
              </a:rPr>
              <a:t/>
            </a:r>
            <a:br>
              <a:rPr lang="ru-RU" sz="2000" u="sng"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Планируемые результаты в младенческом, раннем, дошкольном возрасте (к 4-м, к 5- </a:t>
            </a:r>
            <a:r>
              <a:rPr lang="ru-RU" sz="2000" dirty="0" err="1">
                <a:solidFill>
                  <a:srgbClr val="002060"/>
                </a:solidFill>
                <a:latin typeface="Times New Roman" pitchFamily="18" charset="0"/>
                <a:cs typeface="Times New Roman" pitchFamily="18" charset="0"/>
              </a:rPr>
              <a:t>ти</a:t>
            </a:r>
            <a:r>
              <a:rPr lang="ru-RU" sz="2000" dirty="0">
                <a:solidFill>
                  <a:srgbClr val="002060"/>
                </a:solidFill>
                <a:latin typeface="Times New Roman" pitchFamily="18" charset="0"/>
                <a:cs typeface="Times New Roman" pitchFamily="18" charset="0"/>
              </a:rPr>
              <a:t>, к 6-ти годам) и к моменту завершения освоения ФОП </a:t>
            </a:r>
            <a:r>
              <a:rPr lang="ru-RU" sz="2000" b="1" dirty="0">
                <a:solidFill>
                  <a:srgbClr val="002060"/>
                </a:solidFill>
                <a:latin typeface="Times New Roman" pitchFamily="18" charset="0"/>
                <a:cs typeface="Times New Roman" pitchFamily="18" charset="0"/>
              </a:rPr>
              <a:t>представлены, дополнены и конкретизированы,</a:t>
            </a:r>
            <a:r>
              <a:rPr lang="ru-RU" sz="2000" dirty="0">
                <a:solidFill>
                  <a:srgbClr val="002060"/>
                </a:solidFill>
                <a:latin typeface="Times New Roman" pitchFamily="18" charset="0"/>
                <a:cs typeface="Times New Roman" pitchFamily="18" charset="0"/>
              </a:rPr>
              <a:t> с учетом цели и задач дошкольного образования;</a:t>
            </a:r>
          </a:p>
        </p:txBody>
      </p:sp>
    </p:spTree>
    <p:extLst>
      <p:ext uri="{BB962C8B-B14F-4D97-AF65-F5344CB8AC3E}">
        <p14:creationId xmlns:p14="http://schemas.microsoft.com/office/powerpoint/2010/main" xmlns="" val="269645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0"/>
            <a:ext cx="7857067" cy="5638799"/>
          </a:xfrm>
        </p:spPr>
        <p:txBody>
          <a:bodyPr>
            <a:normAutofit/>
          </a:bodyPr>
          <a:lstStyle/>
          <a:p>
            <a:pPr algn="l">
              <a:spcBef>
                <a:spcPts val="0"/>
              </a:spcBef>
            </a:pPr>
            <a:r>
              <a:rPr lang="ru-RU" sz="2000" dirty="0">
                <a:solidFill>
                  <a:srgbClr val="002060"/>
                </a:solidFill>
                <a:latin typeface="Times New Roman" panose="02020603050405020304" pitchFamily="18" charset="0"/>
                <a:cs typeface="Times New Roman" panose="02020603050405020304" pitchFamily="18" charset="0"/>
              </a:rPr>
              <a:t>Содержание и планируемые результаты в ДОО должны быть не ниже прописанных в ФОП ДО!</a:t>
            </a:r>
            <a:br>
              <a:rPr lang="ru-RU" sz="20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Планируемые результаты должны быть по каждой возрастной группе. Подбор соответствующих диагностических методик – на усмотрение организации! Главное – </a:t>
            </a:r>
            <a:r>
              <a:rPr lang="ru-RU" sz="2000" b="1" u="sng" dirty="0">
                <a:solidFill>
                  <a:srgbClr val="002060"/>
                </a:solidFill>
                <a:latin typeface="Times New Roman" panose="02020603050405020304" pitchFamily="18" charset="0"/>
                <a:cs typeface="Times New Roman" panose="02020603050405020304" pitchFamily="18" charset="0"/>
              </a:rPr>
              <a:t>наблюдение.</a:t>
            </a:r>
            <a:br>
              <a:rPr lang="ru-RU" sz="2000" b="1" u="sng" dirty="0">
                <a:solidFill>
                  <a:srgbClr val="002060"/>
                </a:solidFill>
                <a:latin typeface="Times New Roman" panose="02020603050405020304" pitchFamily="18" charset="0"/>
                <a:cs typeface="Times New Roman" panose="02020603050405020304" pitchFamily="18" charset="0"/>
              </a:rPr>
            </a:br>
            <a:r>
              <a:rPr lang="ru-RU" sz="1800" b="1" u="sng" dirty="0">
                <a:solidFill>
                  <a:srgbClr val="002060"/>
                </a:solidFill>
                <a:latin typeface="Times New Roman" panose="02020603050405020304" pitchFamily="18" charset="0"/>
                <a:cs typeface="Times New Roman" panose="02020603050405020304" pitchFamily="18" charset="0"/>
              </a:rPr>
              <a:t/>
            </a:r>
            <a:br>
              <a:rPr lang="ru-RU" sz="1800" b="1" u="sng"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Количество диагностики и время проведения </a:t>
            </a:r>
            <a:r>
              <a:rPr lang="ru-RU" sz="2000" b="1" dirty="0">
                <a:solidFill>
                  <a:srgbClr val="002060"/>
                </a:solidFill>
                <a:latin typeface="Times New Roman" panose="02020603050405020304" pitchFamily="18" charset="0"/>
                <a:cs typeface="Times New Roman" panose="02020603050405020304" pitchFamily="18" charset="0"/>
              </a:rPr>
              <a:t>определяет сама организация.</a:t>
            </a:r>
            <a:r>
              <a:rPr lang="en-US" sz="2000" b="1" dirty="0">
                <a:solidFill>
                  <a:srgbClr val="002060"/>
                </a:solidFill>
                <a:latin typeface="Times New Roman" panose="02020603050405020304" pitchFamily="18" charset="0"/>
                <a:cs typeface="Times New Roman" panose="02020603050405020304" pitchFamily="18" charset="0"/>
              </a:rPr>
              <a:t/>
            </a:r>
            <a:br>
              <a:rPr lang="en-US"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По новым требованиям – отсутствует диагностика целевых ориентиров и педагога-психолога</a:t>
            </a:r>
            <a:r>
              <a:rPr lang="ru-RU" sz="3200" b="1" dirty="0"/>
              <a:t/>
            </a:r>
            <a:br>
              <a:rPr lang="ru-RU" sz="3200" b="1" dirty="0"/>
            </a:br>
            <a:endParaRPr lang="ru-RU" sz="3200" dirty="0"/>
          </a:p>
        </p:txBody>
      </p:sp>
    </p:spTree>
    <p:extLst>
      <p:ext uri="{BB962C8B-B14F-4D97-AF65-F5344CB8AC3E}">
        <p14:creationId xmlns:p14="http://schemas.microsoft.com/office/powerpoint/2010/main" xmlns="" val="178005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a:bodyPr>
          <a:lstStyle/>
          <a:p>
            <a:r>
              <a:rPr lang="ru-RU" sz="2000" b="1" dirty="0">
                <a:solidFill>
                  <a:srgbClr val="002060"/>
                </a:solidFill>
                <a:latin typeface="Times New Roman" pitchFamily="18" charset="0"/>
                <a:cs typeface="Times New Roman" pitchFamily="18" charset="0"/>
              </a:rPr>
              <a:t>Содержательный раздел</a:t>
            </a:r>
          </a:p>
        </p:txBody>
      </p:sp>
      <p:sp>
        <p:nvSpPr>
          <p:cNvPr id="3" name="Объект 2"/>
          <p:cNvSpPr>
            <a:spLocks noGrp="1"/>
          </p:cNvSpPr>
          <p:nvPr>
            <p:ph idx="1"/>
          </p:nvPr>
        </p:nvSpPr>
        <p:spPr>
          <a:xfrm>
            <a:off x="914400" y="914400"/>
            <a:ext cx="7620000" cy="5211763"/>
          </a:xfrm>
        </p:spPr>
        <p:txBody>
          <a:bodyPr>
            <a:normAutofit/>
          </a:bodyPr>
          <a:lstStyle/>
          <a:p>
            <a:pPr marL="0" indent="0">
              <a:buNone/>
            </a:pPr>
            <a:r>
              <a:rPr lang="ru-RU" sz="1900" dirty="0">
                <a:solidFill>
                  <a:srgbClr val="002060"/>
                </a:solidFill>
                <a:latin typeface="Times New Roman" pitchFamily="18" charset="0"/>
                <a:cs typeface="Times New Roman" pitchFamily="18" charset="0"/>
              </a:rPr>
              <a:t>Представлены задачи и содержание образовательной деятельности с детьми всех возрастных групп по всем образовательным областям </a:t>
            </a:r>
          </a:p>
          <a:p>
            <a:r>
              <a:rPr lang="ru-RU" sz="1900" b="1" dirty="0">
                <a:solidFill>
                  <a:srgbClr val="002060"/>
                </a:solidFill>
                <a:latin typeface="Times New Roman" pitchFamily="18" charset="0"/>
                <a:cs typeface="Times New Roman" pitchFamily="18" charset="0"/>
              </a:rPr>
              <a:t>1. </a:t>
            </a:r>
            <a:r>
              <a:rPr lang="ru-RU" sz="1900" dirty="0">
                <a:solidFill>
                  <a:srgbClr val="002060"/>
                </a:solidFill>
                <a:latin typeface="Times New Roman" pitchFamily="18" charset="0"/>
                <a:cs typeface="Times New Roman" pitchFamily="18" charset="0"/>
              </a:rPr>
              <a:t>Содержание образовательной деятельности в каждой образовательной области </a:t>
            </a:r>
            <a:r>
              <a:rPr lang="ru-RU" sz="1900" b="1" dirty="0">
                <a:solidFill>
                  <a:srgbClr val="002060"/>
                </a:solidFill>
                <a:latin typeface="Times New Roman" pitchFamily="18" charset="0"/>
                <a:cs typeface="Times New Roman" pitchFamily="18" charset="0"/>
              </a:rPr>
              <a:t>дополнено и расширено</a:t>
            </a:r>
            <a:r>
              <a:rPr lang="ru-RU" sz="1900" dirty="0">
                <a:solidFill>
                  <a:srgbClr val="002060"/>
                </a:solidFill>
                <a:latin typeface="Times New Roman" pitchFamily="18" charset="0"/>
                <a:cs typeface="Times New Roman" pitchFamily="18" charset="0"/>
              </a:rPr>
              <a:t>, с учетом цели, задач, планируемых результатов </a:t>
            </a:r>
          </a:p>
          <a:p>
            <a:r>
              <a:rPr lang="ru-RU" sz="1900" b="1" dirty="0">
                <a:solidFill>
                  <a:srgbClr val="002060"/>
                </a:solidFill>
                <a:latin typeface="Times New Roman" pitchFamily="18" charset="0"/>
                <a:cs typeface="Times New Roman" pitchFamily="18" charset="0"/>
              </a:rPr>
              <a:t>2. </a:t>
            </a:r>
            <a:r>
              <a:rPr lang="ru-RU" sz="1900" dirty="0">
                <a:solidFill>
                  <a:srgbClr val="002060"/>
                </a:solidFill>
                <a:latin typeface="Times New Roman" pitchFamily="18" charset="0"/>
                <a:cs typeface="Times New Roman" pitchFamily="18" charset="0"/>
              </a:rPr>
              <a:t>Содержание образовательных областей </a:t>
            </a:r>
            <a:r>
              <a:rPr lang="ru-RU" sz="1900" b="1" dirty="0">
                <a:solidFill>
                  <a:srgbClr val="002060"/>
                </a:solidFill>
                <a:latin typeface="Times New Roman" pitchFamily="18" charset="0"/>
                <a:cs typeface="Times New Roman" pitchFamily="18" charset="0"/>
              </a:rPr>
              <a:t>дополнено задачами воспитания, отражающими направленность на приобщение детей к ценностям: «Родина», «Природа», «Семья», «Человек», «Жизнь», «Милосердие», «Добро», «Дружба», «Сотрудничество», «Труд», «Познание», «Культура», «Красота», «Здоровье»</a:t>
            </a:r>
            <a:r>
              <a:rPr lang="ru-RU" sz="1900" dirty="0">
                <a:solidFill>
                  <a:srgbClr val="002060"/>
                </a:solidFill>
                <a:latin typeface="Times New Roman" pitchFamily="18" charset="0"/>
                <a:cs typeface="Times New Roman" pitchFamily="18" charset="0"/>
              </a:rPr>
              <a:t> </a:t>
            </a:r>
          </a:p>
          <a:p>
            <a:r>
              <a:rPr lang="ru-RU" sz="1900" b="1" dirty="0">
                <a:solidFill>
                  <a:srgbClr val="002060"/>
                </a:solidFill>
                <a:latin typeface="Times New Roman" pitchFamily="18" charset="0"/>
                <a:cs typeface="Times New Roman" pitchFamily="18" charset="0"/>
              </a:rPr>
              <a:t>3. </a:t>
            </a:r>
            <a:r>
              <a:rPr lang="ru-RU" sz="1900" dirty="0">
                <a:solidFill>
                  <a:srgbClr val="002060"/>
                </a:solidFill>
                <a:latin typeface="Times New Roman" pitchFamily="18" charset="0"/>
                <a:cs typeface="Times New Roman" pitchFamily="18" charset="0"/>
              </a:rPr>
              <a:t>Вариативность форм, способов, методов и средств реализации ФОП ДО. Выбор зависит не только от возрастных и индивидуальных особенностей детей, учета их особых образовательных потребностей, но и от личных интересов, мотивов, ожиданий, желаний детей. </a:t>
            </a:r>
            <a:r>
              <a:rPr lang="ru-RU" sz="1900" b="1" dirty="0">
                <a:solidFill>
                  <a:srgbClr val="002060"/>
                </a:solidFill>
                <a:latin typeface="Times New Roman" pitchFamily="18" charset="0"/>
                <a:cs typeface="Times New Roman" pitchFamily="18" charset="0"/>
              </a:rPr>
              <a:t>Важно признание приоритетности субъектной позиции ребенка в образовательном процессе </a:t>
            </a:r>
            <a:endParaRPr lang="ru-RU" sz="1900" dirty="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7852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04801"/>
            <a:ext cx="8229600" cy="5821362"/>
          </a:xfrm>
        </p:spPr>
        <p:txBody>
          <a:bodyPr>
            <a:normAutofit/>
          </a:bodyPr>
          <a:lstStyle/>
          <a:p>
            <a:pPr algn="l"/>
            <a:r>
              <a:rPr lang="ru-RU" sz="2800" dirty="0">
                <a:solidFill>
                  <a:srgbClr val="002060"/>
                </a:solidFill>
                <a:latin typeface="Times New Roman" panose="02020603050405020304" pitchFamily="18" charset="0"/>
                <a:cs typeface="Times New Roman" panose="02020603050405020304" pitchFamily="18" charset="0"/>
              </a:rPr>
              <a:t>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a:t>
            </a:r>
          </a:p>
        </p:txBody>
      </p:sp>
      <p:sp>
        <p:nvSpPr>
          <p:cNvPr id="3" name="Объект 2"/>
          <p:cNvSpPr>
            <a:spLocks noGrp="1"/>
          </p:cNvSpPr>
          <p:nvPr>
            <p:ph idx="1"/>
          </p:nvPr>
        </p:nvSpPr>
        <p:spPr>
          <a:xfrm>
            <a:off x="457200" y="6019800"/>
            <a:ext cx="8229600" cy="106363"/>
          </a:xfrm>
        </p:spPr>
        <p:txBody>
          <a:bodyPr>
            <a:normAutofit fontScale="25000" lnSpcReduction="20000"/>
          </a:bodyPr>
          <a:lstStyle/>
          <a:p>
            <a:endParaRPr lang="ru-RU" dirty="0"/>
          </a:p>
        </p:txBody>
      </p:sp>
    </p:spTree>
    <p:extLst>
      <p:ext uri="{BB962C8B-B14F-4D97-AF65-F5344CB8AC3E}">
        <p14:creationId xmlns:p14="http://schemas.microsoft.com/office/powerpoint/2010/main" xmlns="" val="357899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04800"/>
            <a:ext cx="8001000" cy="6049962"/>
          </a:xfrm>
        </p:spPr>
        <p:txBody>
          <a:bodyPr>
            <a:normAutofit fontScale="90000"/>
          </a:bodyPr>
          <a:lstStyle/>
          <a:p>
            <a:pPr algn="l"/>
            <a:r>
              <a:rPr lang="ru-RU" sz="2000" b="1" dirty="0">
                <a:latin typeface="Times New Roman" panose="02020603050405020304" pitchFamily="18" charset="0"/>
                <a:cs typeface="Times New Roman" panose="02020603050405020304" pitchFamily="18" charset="0"/>
              </a:rPr>
              <a:t>4. </a:t>
            </a:r>
            <a:r>
              <a:rPr lang="ru-RU" sz="2000" dirty="0">
                <a:solidFill>
                  <a:srgbClr val="002060"/>
                </a:solidFill>
                <a:latin typeface="Times New Roman" pitchFamily="18" charset="0"/>
                <a:cs typeface="Times New Roman" pitchFamily="18" charset="0"/>
              </a:rPr>
              <a:t>Могут использоваться различные образовательные технологии, в том числе </a:t>
            </a:r>
            <a:r>
              <a:rPr lang="ru-RU" sz="2000" b="1" dirty="0">
                <a:solidFill>
                  <a:srgbClr val="002060"/>
                </a:solidFill>
                <a:latin typeface="Times New Roman" pitchFamily="18" charset="0"/>
                <a:cs typeface="Times New Roman" pitchFamily="18" charset="0"/>
              </a:rPr>
              <a:t>дистанционные образовательные технологии, дистанционное обучение, за исключением тех, которые могут нанести вред здоровью детей</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5. </a:t>
            </a:r>
            <a:r>
              <a:rPr lang="ru-RU" sz="2000" dirty="0">
                <a:solidFill>
                  <a:srgbClr val="002060"/>
                </a:solidFill>
                <a:latin typeface="Times New Roman" pitchFamily="18" charset="0"/>
                <a:cs typeface="Times New Roman" pitchFamily="18" charset="0"/>
              </a:rPr>
              <a:t>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6. Уточнены методы реализации задач воспитания, методы реализации задач обучения дошкольников.</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7. </a:t>
            </a:r>
            <a:r>
              <a:rPr lang="ru-RU" sz="2000" dirty="0">
                <a:solidFill>
                  <a:srgbClr val="002060"/>
                </a:solidFill>
                <a:latin typeface="Times New Roman" pitchFamily="18" charset="0"/>
                <a:cs typeface="Times New Roman" pitchFamily="18" charset="0"/>
              </a:rPr>
              <a:t>Представлены варианты </a:t>
            </a:r>
            <a:r>
              <a:rPr lang="ru-RU" sz="2000" b="1" dirty="0">
                <a:solidFill>
                  <a:srgbClr val="002060"/>
                </a:solidFill>
                <a:latin typeface="Times New Roman" pitchFamily="18" charset="0"/>
                <a:cs typeface="Times New Roman" pitchFamily="18" charset="0"/>
              </a:rPr>
              <a:t>организации совместной деятельности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детей с педагогом и другими детьми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уточнены возможные варианты позиции педагога </a:t>
            </a:r>
            <a:r>
              <a:rPr lang="ru-RU" sz="2000" dirty="0">
                <a:solidFill>
                  <a:srgbClr val="002060"/>
                </a:solidFill>
                <a:latin typeface="Times New Roman" pitchFamily="18" charset="0"/>
                <a:cs typeface="Times New Roman" pitchFamily="18" charset="0"/>
              </a:rPr>
              <a:t>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8. </a:t>
            </a:r>
            <a:r>
              <a:rPr lang="ru-RU" sz="2000" dirty="0">
                <a:solidFill>
                  <a:srgbClr val="002060"/>
                </a:solidFill>
                <a:latin typeface="Times New Roman" pitchFamily="18" charset="0"/>
                <a:cs typeface="Times New Roman" pitchFamily="18" charset="0"/>
              </a:rPr>
              <a:t>Уточнено особое место </a:t>
            </a:r>
            <a:r>
              <a:rPr lang="ru-RU" sz="2000" b="1" dirty="0">
                <a:solidFill>
                  <a:srgbClr val="002060"/>
                </a:solidFill>
                <a:latin typeface="Times New Roman" pitchFamily="18" charset="0"/>
                <a:cs typeface="Times New Roman" pitchFamily="18" charset="0"/>
              </a:rPr>
              <a:t>и роль игры в образовательной деятельности</a:t>
            </a:r>
            <a:r>
              <a:rPr lang="ru-RU" sz="2000" dirty="0">
                <a:solidFill>
                  <a:srgbClr val="002060"/>
                </a:solidFill>
                <a:latin typeface="Times New Roman" pitchFamily="18" charset="0"/>
                <a:cs typeface="Times New Roman" pitchFamily="18" charset="0"/>
              </a:rPr>
              <a:t> и в развитии детей </a:t>
            </a:r>
            <a:r>
              <a:rPr lang="ru-RU" sz="2000" dirty="0"/>
              <a:t/>
            </a:r>
            <a:br>
              <a:rPr lang="ru-RU" sz="2000" dirty="0"/>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9976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381000"/>
            <a:ext cx="7924800" cy="6019800"/>
          </a:xfrm>
        </p:spPr>
        <p:txBody>
          <a:bodyPr>
            <a:normAutofit/>
          </a:bodyPr>
          <a:lstStyle/>
          <a:p>
            <a:pPr algn="l"/>
            <a:r>
              <a:rPr lang="ru-RU" sz="2000" b="1" dirty="0">
                <a:solidFill>
                  <a:srgbClr val="002060"/>
                </a:solidFill>
                <a:latin typeface="Times New Roman" pitchFamily="18" charset="0"/>
                <a:cs typeface="Times New Roman" pitchFamily="18" charset="0"/>
              </a:rPr>
              <a:t>9. </a:t>
            </a:r>
            <a:r>
              <a:rPr lang="ru-RU" sz="2000" dirty="0">
                <a:solidFill>
                  <a:srgbClr val="002060"/>
                </a:solidFill>
                <a:latin typeface="Times New Roman" pitchFamily="18" charset="0"/>
                <a:cs typeface="Times New Roman" pitchFamily="18" charset="0"/>
              </a:rPr>
              <a:t>Уточнены возможные формы организации образовательной деятельности по Программе в </a:t>
            </a:r>
            <a:r>
              <a:rPr lang="ru-RU" sz="2000" b="1" dirty="0">
                <a:solidFill>
                  <a:srgbClr val="002060"/>
                </a:solidFill>
                <a:latin typeface="Times New Roman" pitchFamily="18" charset="0"/>
                <a:cs typeface="Times New Roman" pitchFamily="18" charset="0"/>
              </a:rPr>
              <a:t>первой половине дня, на прогулке, во второй половине дня</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10. </a:t>
            </a:r>
            <a:r>
              <a:rPr lang="ru-RU" sz="2000" dirty="0">
                <a:solidFill>
                  <a:srgbClr val="002060"/>
                </a:solidFill>
                <a:latin typeface="Times New Roman" pitchFamily="18" charset="0"/>
                <a:cs typeface="Times New Roman" pitchFamily="18" charset="0"/>
              </a:rPr>
              <a:t>Развернуто представлена информация </a:t>
            </a:r>
            <a:r>
              <a:rPr lang="ru-RU" sz="2000" b="1" dirty="0">
                <a:solidFill>
                  <a:srgbClr val="002060"/>
                </a:solidFill>
                <a:latin typeface="Times New Roman" pitchFamily="18" charset="0"/>
                <a:cs typeface="Times New Roman" pitchFamily="18" charset="0"/>
              </a:rPr>
              <a:t>о занятии</a:t>
            </a:r>
            <a:r>
              <a:rPr lang="ru-RU" sz="2000" dirty="0">
                <a:solidFill>
                  <a:srgbClr val="002060"/>
                </a:solidFill>
                <a:latin typeface="Times New Roman" pitchFamily="18" charset="0"/>
                <a:cs typeface="Times New Roman" pitchFamily="18" charset="0"/>
              </a:rPr>
              <a:t>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11. </a:t>
            </a:r>
            <a:r>
              <a:rPr lang="ru-RU" sz="2000" dirty="0">
                <a:solidFill>
                  <a:srgbClr val="002060"/>
                </a:solidFill>
                <a:latin typeface="Times New Roman" pitchFamily="18" charset="0"/>
                <a:cs typeface="Times New Roman" pitchFamily="18" charset="0"/>
              </a:rPr>
              <a:t>Выделены способы, направления и условия </a:t>
            </a:r>
            <a:r>
              <a:rPr lang="ru-RU" sz="2000" b="1" dirty="0">
                <a:solidFill>
                  <a:srgbClr val="002060"/>
                </a:solidFill>
                <a:latin typeface="Times New Roman" pitchFamily="18" charset="0"/>
                <a:cs typeface="Times New Roman" pitchFamily="18" charset="0"/>
              </a:rPr>
              <a:t>поддержки детской инициативы</a:t>
            </a:r>
            <a:r>
              <a:rPr lang="ru-RU" sz="2000" dirty="0">
                <a:solidFill>
                  <a:srgbClr val="002060"/>
                </a:solidFill>
                <a:latin typeface="Times New Roman" pitchFamily="18" charset="0"/>
                <a:cs typeface="Times New Roman" pitchFamily="18" charset="0"/>
              </a:rPr>
              <a:t> на разных возрастных этапах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12. </a:t>
            </a:r>
            <a:r>
              <a:rPr lang="ru-RU" sz="2000" dirty="0">
                <a:solidFill>
                  <a:srgbClr val="002060"/>
                </a:solidFill>
                <a:latin typeface="Times New Roman" pitchFamily="18" charset="0"/>
                <a:cs typeface="Times New Roman" pitchFamily="18" charset="0"/>
              </a:rPr>
              <a:t>Представлено направление взаимодействия педагогического коллектива с семьями воспитанников: цель, задачи, принципы, направления, возможные формы </a:t>
            </a:r>
            <a:r>
              <a:rPr lang="ru-RU" sz="2000" b="1" dirty="0">
                <a:solidFill>
                  <a:srgbClr val="002060"/>
                </a:solidFill>
                <a:latin typeface="Times New Roman" pitchFamily="18" charset="0"/>
                <a:cs typeface="Times New Roman" pitchFamily="18" charset="0"/>
              </a:rPr>
              <a:t>(расширено)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13. </a:t>
            </a:r>
            <a:r>
              <a:rPr lang="ru-RU" sz="2000" dirty="0">
                <a:solidFill>
                  <a:srgbClr val="002060"/>
                </a:solidFill>
                <a:latin typeface="Times New Roman" pitchFamily="18" charset="0"/>
                <a:cs typeface="Times New Roman" pitchFamily="18" charset="0"/>
              </a:rPr>
              <a:t>Представлено направление коррекционно-развивающей работы с детьми и/или инклюзивного образования: задачи, содержание, формы организации и др</a:t>
            </a:r>
            <a:r>
              <a:rPr lang="ru-RU" sz="2000" b="1" dirty="0">
                <a:solidFill>
                  <a:srgbClr val="002060"/>
                </a:solidFill>
                <a:latin typeface="Times New Roman" pitchFamily="18" charset="0"/>
                <a:cs typeface="Times New Roman" pitchFamily="18" charset="0"/>
              </a:rPr>
              <a:t>. (расширено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14. </a:t>
            </a:r>
            <a:r>
              <a:rPr lang="ru-RU" sz="2000" dirty="0">
                <a:solidFill>
                  <a:srgbClr val="002060"/>
                </a:solidFill>
                <a:latin typeface="Times New Roman" pitchFamily="18" charset="0"/>
                <a:cs typeface="Times New Roman" pitchFamily="18" charset="0"/>
              </a:rPr>
              <a:t>Отдельным блоком (п. 29) </a:t>
            </a:r>
            <a:r>
              <a:rPr lang="ru-RU" sz="2000" b="1" dirty="0">
                <a:solidFill>
                  <a:srgbClr val="002060"/>
                </a:solidFill>
                <a:latin typeface="Times New Roman" pitchFamily="18" charset="0"/>
                <a:cs typeface="Times New Roman" pitchFamily="18" charset="0"/>
              </a:rPr>
              <a:t>включена Федеральная программа воспитания. </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652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u-RU" sz="2800" b="1" dirty="0">
                <a:solidFill>
                  <a:srgbClr val="002060"/>
                </a:solidFill>
                <a:latin typeface="Times New Roman" pitchFamily="18" charset="0"/>
                <a:cs typeface="Times New Roman" pitchFamily="18" charset="0"/>
              </a:rPr>
              <a:t>Организационный раздел</a:t>
            </a:r>
          </a:p>
        </p:txBody>
      </p:sp>
      <p:sp>
        <p:nvSpPr>
          <p:cNvPr id="3" name="Объект 2"/>
          <p:cNvSpPr>
            <a:spLocks noGrp="1"/>
          </p:cNvSpPr>
          <p:nvPr>
            <p:ph idx="1"/>
          </p:nvPr>
        </p:nvSpPr>
        <p:spPr>
          <a:xfrm>
            <a:off x="838200" y="-76200"/>
            <a:ext cx="8077200" cy="6202363"/>
          </a:xfrm>
        </p:spPr>
        <p:txBody>
          <a:bodyPr>
            <a:normAutofit/>
          </a:bodyPr>
          <a:lstStyle/>
          <a:p>
            <a:pPr marL="0" indent="0">
              <a:buNone/>
            </a:pPr>
            <a:r>
              <a:rPr lang="ru-RU" sz="1800" b="1" dirty="0">
                <a:solidFill>
                  <a:srgbClr val="002060"/>
                </a:solidFill>
                <a:latin typeface="Times New Roman" pitchFamily="18" charset="0"/>
                <a:cs typeface="Times New Roman" pitchFamily="18" charset="0"/>
              </a:rPr>
              <a:t>1. </a:t>
            </a:r>
            <a:r>
              <a:rPr lang="ru-RU" sz="1800" dirty="0">
                <a:solidFill>
                  <a:srgbClr val="002060"/>
                </a:solidFill>
                <a:latin typeface="Times New Roman" pitchFamily="18" charset="0"/>
                <a:cs typeface="Times New Roman" pitchFamily="18" charset="0"/>
              </a:rPr>
              <a:t>Психолого-педагогические условия дополнены (например, </a:t>
            </a:r>
            <a:r>
              <a:rPr lang="ru-RU" sz="1800" b="1" dirty="0">
                <a:solidFill>
                  <a:srgbClr val="002060"/>
                </a:solidFill>
                <a:latin typeface="Times New Roman" pitchFamily="18" charset="0"/>
                <a:cs typeface="Times New Roman" pitchFamily="18" charset="0"/>
              </a:rPr>
              <a:t>уточнено, что образовательные задачи могут решаться как с помощью новых форм организации процесса образования (проектная деятельность, образовательная ситуация, обогащенные игры детей в центрах детской активности, проблемно-обучающие ситуации в рамках интеграции образовательных областей)</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так и традиционных (фронтальные, групповые, индивидуальные занятия)</a:t>
            </a:r>
            <a:r>
              <a:rPr lang="ru-RU"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cs typeface="Times New Roman" pitchFamily="18" charset="0"/>
            </a:endParaRPr>
          </a:p>
          <a:p>
            <a:pPr marL="0" indent="0">
              <a:buNone/>
            </a:pPr>
            <a:endParaRPr lang="ru-RU" sz="1800" dirty="0">
              <a:solidFill>
                <a:srgbClr val="002060"/>
              </a:solidFill>
              <a:latin typeface="Times New Roman" pitchFamily="18" charset="0"/>
              <a:cs typeface="Times New Roman" pitchFamily="18" charset="0"/>
            </a:endParaRPr>
          </a:p>
          <a:p>
            <a:pPr marL="0" indent="0">
              <a:buNone/>
            </a:pPr>
            <a:r>
              <a:rPr lang="ru-RU" sz="1800" b="1" dirty="0">
                <a:solidFill>
                  <a:srgbClr val="002060"/>
                </a:solidFill>
                <a:latin typeface="Times New Roman" pitchFamily="18" charset="0"/>
                <a:cs typeface="Times New Roman" pitchFamily="18" charset="0"/>
              </a:rPr>
              <a:t>2. </a:t>
            </a:r>
            <a:r>
              <a:rPr lang="ru-RU" sz="1800" dirty="0">
                <a:solidFill>
                  <a:srgbClr val="002060"/>
                </a:solidFill>
                <a:latin typeface="Times New Roman" pitchFamily="18" charset="0"/>
                <a:cs typeface="Times New Roman" pitchFamily="18" charset="0"/>
              </a:rPr>
              <a:t>В блоке, посвященном РППС, </a:t>
            </a:r>
            <a:r>
              <a:rPr lang="ru-RU" sz="1800" b="1" dirty="0">
                <a:solidFill>
                  <a:srgbClr val="002060"/>
                </a:solidFill>
                <a:latin typeface="Times New Roman" pitchFamily="18" charset="0"/>
                <a:cs typeface="Times New Roman" pitchFamily="18" charset="0"/>
              </a:rPr>
              <a:t>уточнено</a:t>
            </a:r>
            <a:r>
              <a:rPr lang="ru-RU" sz="1800" dirty="0">
                <a:solidFill>
                  <a:srgbClr val="002060"/>
                </a:solidFill>
                <a:latin typeface="Times New Roman" pitchFamily="18" charset="0"/>
                <a:cs typeface="Times New Roman" pitchFamily="18" charset="0"/>
              </a:rPr>
              <a:t>, что ФОП ДО не выдвигает жестких требований к организации РППС, и оставляет за ДОО право самостоятельно проектировать предметно-пространственную среду в соответствии с ФГОС ДО и с учетом целей и принципов Программы, а также ряда требований* </a:t>
            </a:r>
            <a:endParaRPr lang="ru-RU"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2104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8077200" cy="5867400"/>
          </a:xfrm>
        </p:spPr>
        <p:txBody>
          <a:bodyPr>
            <a:normAutofit/>
          </a:bodyPr>
          <a:lstStyle/>
          <a:p>
            <a:pPr algn="l"/>
            <a:r>
              <a:rPr lang="ru-RU" sz="1800" b="1" dirty="0">
                <a:solidFill>
                  <a:srgbClr val="002060"/>
                </a:solidFill>
                <a:latin typeface="Times New Roman" pitchFamily="18" charset="0"/>
                <a:cs typeface="Times New Roman" pitchFamily="18" charset="0"/>
              </a:rPr>
              <a:t>3.</a:t>
            </a:r>
            <a:r>
              <a:rPr lang="ru-RU" sz="1800" dirty="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a:t>
            </a:r>
            <a:br>
              <a:rPr lang="ru-RU" sz="20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4. </a:t>
            </a:r>
            <a:r>
              <a:rPr lang="ru-RU" sz="2000" dirty="0">
                <a:solidFill>
                  <a:srgbClr val="002060"/>
                </a:solidFill>
                <a:latin typeface="Times New Roman" pitchFamily="18" charset="0"/>
                <a:cs typeface="Times New Roman" pitchFamily="18" charset="0"/>
              </a:rPr>
              <a:t>Представлен </a:t>
            </a:r>
            <a:r>
              <a:rPr lang="ru-RU" sz="2000" b="1" dirty="0">
                <a:solidFill>
                  <a:srgbClr val="002060"/>
                </a:solidFill>
                <a:latin typeface="Times New Roman" pitchFamily="18" charset="0"/>
                <a:cs typeface="Times New Roman" pitchFamily="18" charset="0"/>
              </a:rPr>
              <a:t>развернутый примерный перечень</a:t>
            </a:r>
            <a:r>
              <a:rPr lang="ru-RU" sz="2000" dirty="0">
                <a:solidFill>
                  <a:srgbClr val="002060"/>
                </a:solidFill>
                <a:latin typeface="Times New Roman" pitchFamily="18" charset="0"/>
                <a:cs typeface="Times New Roman" pitchFamily="18" charset="0"/>
              </a:rPr>
              <a:t>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a:t>
            </a:r>
            <a:r>
              <a:rPr lang="ru-RU" sz="2000" b="1" dirty="0">
                <a:solidFill>
                  <a:srgbClr val="002060"/>
                </a:solidFill>
                <a:latin typeface="Times New Roman" pitchFamily="18" charset="0"/>
                <a:cs typeface="Times New Roman" pitchFamily="18" charset="0"/>
              </a:rPr>
              <a:t>анимационных произведений</a:t>
            </a:r>
            <a:r>
              <a:rPr lang="ru-RU" sz="2000" dirty="0">
                <a:solidFill>
                  <a:srgbClr val="002060"/>
                </a:solidFill>
                <a:latin typeface="Times New Roman" pitchFamily="18" charset="0"/>
                <a:cs typeface="Times New Roman" pitchFamily="18" charset="0"/>
              </a:rPr>
              <a:t>,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a:t>
            </a:r>
            <a:r>
              <a:rPr lang="ru-RU" sz="2200" dirty="0">
                <a:solidFill>
                  <a:srgbClr val="002060"/>
                </a:solidFill>
                <a:latin typeface="Times New Roman" pitchFamily="18" charset="0"/>
                <a:cs typeface="Times New Roman" pitchFamily="18" charset="0"/>
              </a:rPr>
              <a:t/>
            </a:r>
            <a:br>
              <a:rPr lang="ru-RU" sz="2200" dirty="0">
                <a:solidFill>
                  <a:srgbClr val="002060"/>
                </a:solidFill>
                <a:latin typeface="Times New Roman" pitchFamily="18" charset="0"/>
                <a:cs typeface="Times New Roman" pitchFamily="18" charset="0"/>
              </a:rPr>
            </a:br>
            <a:endParaRPr lang="ru-RU"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0021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457200"/>
            <a:ext cx="7467600" cy="5867400"/>
          </a:xfrm>
        </p:spPr>
        <p:txBody>
          <a:bodyPr>
            <a:normAutofit/>
          </a:bodyPr>
          <a:lstStyle/>
          <a:p>
            <a:pPr algn="l"/>
            <a:r>
              <a:rPr lang="ru-RU" sz="2000" dirty="0">
                <a:solidFill>
                  <a:srgbClr val="002060"/>
                </a:solidFill>
                <a:latin typeface="Times New Roman" pitchFamily="18" charset="0"/>
                <a:cs typeface="Times New Roman" pitchFamily="18" charset="0"/>
              </a:rPr>
              <a:t>	5. Примерный режим и распорядок дня опирается на действующие СанПиН, </a:t>
            </a:r>
            <a:r>
              <a:rPr lang="ru-RU" sz="2000" b="1" dirty="0">
                <a:solidFill>
                  <a:srgbClr val="002060"/>
                </a:solidFill>
                <a:latin typeface="Times New Roman" pitchFamily="18" charset="0"/>
                <a:cs typeface="Times New Roman" pitchFamily="18" charset="0"/>
              </a:rPr>
              <a:t>даны как четкие требования, обязательные для соблюдения, так и рамочные ориентиры для изменения режима и распорядка дня</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детей.</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8190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9"/>
          <p:cNvPicPr/>
          <p:nvPr/>
        </p:nvPicPr>
        <p:blipFill>
          <a:blip r:embed="rId3" cstate="print"/>
          <a:stretch>
            <a:fillRect/>
          </a:stretch>
        </p:blipFill>
        <p:spPr>
          <a:xfrm>
            <a:off x="570281" y="404261"/>
            <a:ext cx="8421319" cy="5844140"/>
          </a:xfrm>
          <a:prstGeom prst="rect">
            <a:avLst/>
          </a:prstGeom>
        </p:spPr>
      </p:pic>
    </p:spTree>
    <p:extLst>
      <p:ext uri="{BB962C8B-B14F-4D97-AF65-F5344CB8AC3E}">
        <p14:creationId xmlns:p14="http://schemas.microsoft.com/office/powerpoint/2010/main" xmlns="" val="295974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295400"/>
            <a:ext cx="7315200" cy="2862322"/>
          </a:xfrm>
          <a:prstGeom prst="rect">
            <a:avLst/>
          </a:prstGeom>
        </p:spPr>
        <p:txBody>
          <a:bodyPr wrap="square">
            <a:spAutoFit/>
          </a:bodyPr>
          <a:lstStyle/>
          <a:p>
            <a:r>
              <a:rPr lang="ru-RU" b="1" dirty="0">
                <a:solidFill>
                  <a:srgbClr val="002060"/>
                </a:solidFill>
                <a:latin typeface="Times New Roman" pitchFamily="18" charset="0"/>
                <a:cs typeface="Times New Roman" pitchFamily="18" charset="0"/>
              </a:rPr>
              <a:t> 	6. </a:t>
            </a:r>
            <a:r>
              <a:rPr lang="ru-RU" dirty="0">
                <a:solidFill>
                  <a:srgbClr val="002060"/>
                </a:solidFill>
                <a:latin typeface="Times New Roman" pitchFamily="18" charset="0"/>
                <a:cs typeface="Times New Roman" pitchFamily="18" charset="0"/>
              </a:rPr>
              <a:t>В блоке «Федеральный календарный план воспитательной работы» дан </a:t>
            </a:r>
            <a:r>
              <a:rPr lang="ru-RU" b="1" dirty="0">
                <a:solidFill>
                  <a:srgbClr val="002060"/>
                </a:solidFill>
                <a:latin typeface="Times New Roman" pitchFamily="18" charset="0"/>
                <a:cs typeface="Times New Roman" pitchFamily="18" charset="0"/>
              </a:rPr>
              <a:t>перечень основных государственных и народных праздников, памятных дат, и уточнено, что</a:t>
            </a:r>
            <a:r>
              <a:rPr lang="ru-RU" dirty="0">
                <a:solidFill>
                  <a:srgbClr val="002060"/>
                </a:solidFill>
                <a:latin typeface="Times New Roman" pitchFamily="18" charset="0"/>
                <a:cs typeface="Times New Roman" pitchFamily="18" charset="0"/>
              </a:rPr>
              <a:t>: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план является единым для ДОО </a:t>
            </a:r>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ДОО вправе наряду с указанными в плане, проводить иные мероприятия, согласно ключевым направлениям воспитания и дополнительного образования детей </a:t>
            </a:r>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все мероприятия плана должны проводиться с учетом особенностей Программы, а также возрастных, физиологических, психоэмоциональных особенностей де</a:t>
            </a:r>
            <a:endParaRPr lang="ru-RU" dirty="0"/>
          </a:p>
        </p:txBody>
      </p:sp>
    </p:spTree>
    <p:extLst>
      <p:ext uri="{BB962C8B-B14F-4D97-AF65-F5344CB8AC3E}">
        <p14:creationId xmlns:p14="http://schemas.microsoft.com/office/powerpoint/2010/main" xmlns="" val="322237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5867400"/>
          </a:xfrm>
        </p:spPr>
        <p:txBody>
          <a:bodyPr>
            <a:normAutofit/>
          </a:bodyPr>
          <a:lstStyle/>
          <a:p>
            <a:r>
              <a:rPr lang="ru-RU" sz="2000" dirty="0">
                <a:solidFill>
                  <a:srgbClr val="002060"/>
                </a:solidFill>
                <a:latin typeface="Times New Roman" pitchFamily="18" charset="0"/>
                <a:cs typeface="Times New Roman" pitchFamily="18" charset="0"/>
              </a:rPr>
              <a:t>Заявлено, что Министерство просвещения Российской Федерации будет реализовывать </a:t>
            </a:r>
            <a:r>
              <a:rPr lang="ru-RU" sz="2000" b="1" dirty="0">
                <a:solidFill>
                  <a:srgbClr val="002060"/>
                </a:solidFill>
                <a:latin typeface="Times New Roman" pitchFamily="18" charset="0"/>
                <a:cs typeface="Times New Roman" pitchFamily="18" charset="0"/>
              </a:rPr>
              <a:t>организационно-методическое сопровождение реализации ФОП. </a:t>
            </a:r>
            <a:r>
              <a:rPr lang="ru-RU" sz="2000" dirty="0">
                <a:solidFill>
                  <a:srgbClr val="002060"/>
                </a:solidFill>
                <a:latin typeface="Times New Roman" pitchFamily="18" charset="0"/>
                <a:cs typeface="Times New Roman" pitchFamily="18" charset="0"/>
              </a:rPr>
              <a:t>Соответственно, мы понимаем</a:t>
            </a:r>
            <a:r>
              <a:rPr lang="ru-RU" sz="2000" b="1" dirty="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что готовятся</a:t>
            </a:r>
            <a:r>
              <a:rPr lang="ru-RU" sz="2000" b="1" dirty="0">
                <a:solidFill>
                  <a:srgbClr val="002060"/>
                </a:solidFill>
                <a:latin typeface="Times New Roman" pitchFamily="18" charset="0"/>
                <a:cs typeface="Times New Roman" pitchFamily="18" charset="0"/>
              </a:rPr>
              <a:t> методические рекомендации по переходу на ФОП ДО, по реализации ООП на основе ФОП ДО.</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2949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838200"/>
          </a:xfrm>
        </p:spPr>
        <p:txBody>
          <a:bodyPr>
            <a:normAutofit/>
          </a:bodyPr>
          <a:lstStyle/>
          <a:p>
            <a:r>
              <a:rPr lang="ru-RU" sz="2400" b="1" dirty="0">
                <a:solidFill>
                  <a:srgbClr val="002060"/>
                </a:solidFill>
                <a:latin typeface="Times New Roman" pitchFamily="18" charset="0"/>
                <a:cs typeface="Times New Roman" pitchFamily="18" charset="0"/>
              </a:rPr>
              <a:t>Что еще важно:</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641343676"/>
              </p:ext>
            </p:extLst>
          </p:nvPr>
        </p:nvGraphicFramePr>
        <p:xfrm>
          <a:off x="1295400" y="685800"/>
          <a:ext cx="7467600" cy="5562600"/>
        </p:xfrm>
        <a:graphic>
          <a:graphicData uri="http://schemas.openxmlformats.org/drawingml/2006/table">
            <a:tbl>
              <a:tblPr firstRow="1" firstCol="1" bandRow="1">
                <a:tableStyleId>{5C22544A-7EE6-4342-B048-85BDC9FD1C3A}</a:tableStyleId>
              </a:tblPr>
              <a:tblGrid>
                <a:gridCol w="3689873">
                  <a:extLst>
                    <a:ext uri="{9D8B030D-6E8A-4147-A177-3AD203B41FA5}">
                      <a16:colId xmlns:a16="http://schemas.microsoft.com/office/drawing/2014/main" xmlns="" val="20000"/>
                    </a:ext>
                  </a:extLst>
                </a:gridCol>
                <a:gridCol w="3777727">
                  <a:extLst>
                    <a:ext uri="{9D8B030D-6E8A-4147-A177-3AD203B41FA5}">
                      <a16:colId xmlns:a16="http://schemas.microsoft.com/office/drawing/2014/main" xmlns="" val="20001"/>
                    </a:ext>
                  </a:extLst>
                </a:gridCol>
              </a:tblGrid>
              <a:tr h="2309217">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ООП ДО должны быть приведены в соответствие с ФОП ДО к 01.09.2023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До 31.08.2023 ДОО имеют право работать по утвержденным ранее ООП ДО Крайний срок утверждения ООП ДО на основе ФОП ДО – 31.08.2023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0"/>
                  </a:ext>
                </a:extLst>
              </a:tr>
              <a:tr h="1244174">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Все ПООП ДО завершили свое действие</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С 01.09.2023 ООП ДО должны соответствовать ФОП ДО Все группы ДОО должны перейти на ООП ДО на основе ФОП ДО с 01.09.2023</a:t>
                      </a:r>
                      <a:endParaRPr lang="en-US" sz="1400" b="1" dirty="0">
                        <a:solidFill>
                          <a:srgbClr val="002060"/>
                        </a:solidFill>
                        <a:effectLst/>
                        <a:latin typeface="Times New Roman" pitchFamily="18" charset="0"/>
                        <a:cs typeface="Times New Roman" pitchFamily="18" charset="0"/>
                      </a:endParaRPr>
                    </a:p>
                    <a:p>
                      <a:pPr algn="just">
                        <a:lnSpc>
                          <a:spcPct val="115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991295">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ФОП ДО включает в себя программу образования и программу воспитания детей дошкольного возраста</a:t>
                      </a:r>
                      <a:endParaRPr lang="en-US" sz="1400" b="1" dirty="0">
                        <a:solidFill>
                          <a:srgbClr val="002060"/>
                        </a:solidFill>
                        <a:effectLst/>
                        <a:latin typeface="Times New Roman" pitchFamily="18" charset="0"/>
                        <a:cs typeface="Times New Roman" pitchFamily="18" charset="0"/>
                      </a:endParaRPr>
                    </a:p>
                    <a:p>
                      <a:pPr algn="just">
                        <a:lnSpc>
                          <a:spcPct val="115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Отдельная Рабочая программа воспитания в ДОО не требуется с 01.09.2023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017914">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Содержание и планируемые результаты ООП ДО НЕ ДОЛЖНЫ БЫТЬ НИЖЕ содержания и планируемых результатов ФОП ДО</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Могут быть выше</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8120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28600"/>
            <a:ext cx="8229600" cy="6172200"/>
          </a:xfrm>
        </p:spPr>
        <p:txBody>
          <a:bodyPr/>
          <a:lstStyle/>
          <a:p>
            <a:r>
              <a:rPr lang="ru-RU" b="1" dirty="0">
                <a:solidFill>
                  <a:srgbClr val="002060"/>
                </a:solidFill>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xmlns="" val="2776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normAutofit/>
          </a:bodyPr>
          <a:lstStyle/>
          <a:p>
            <a:r>
              <a:rPr lang="ru-RU" sz="3200" dirty="0">
                <a:solidFill>
                  <a:srgbClr val="002060"/>
                </a:solidFill>
                <a:latin typeface="Arial" panose="020B0604020202020204" pitchFamily="34" charset="0"/>
                <a:ea typeface="Calibri"/>
                <a:cs typeface="Arial" panose="020B0604020202020204" pitchFamily="34" charset="0"/>
              </a:rPr>
              <a:t> </a:t>
            </a:r>
            <a:endParaRPr lang="ru-RU" sz="3200" dirty="0">
              <a:solidFill>
                <a:srgbClr val="002060"/>
              </a:solidFill>
              <a:latin typeface="Arial" panose="020B0604020202020204" pitchFamily="34" charset="0"/>
              <a:cs typeface="Arial" panose="020B0604020202020204" pitchFamily="34" charset="0"/>
            </a:endParaRPr>
          </a:p>
        </p:txBody>
      </p:sp>
      <p:grpSp>
        <p:nvGrpSpPr>
          <p:cNvPr id="3" name="Group 495"/>
          <p:cNvGrpSpPr/>
          <p:nvPr/>
        </p:nvGrpSpPr>
        <p:grpSpPr>
          <a:xfrm>
            <a:off x="0" y="4354"/>
            <a:ext cx="9220200" cy="7361238"/>
            <a:chOff x="0" y="0"/>
            <a:chExt cx="13438505" cy="8082310"/>
          </a:xfrm>
        </p:grpSpPr>
        <p:pic>
          <p:nvPicPr>
            <p:cNvPr id="4" name="Picture 19"/>
            <p:cNvPicPr/>
            <p:nvPr/>
          </p:nvPicPr>
          <p:blipFill>
            <a:blip r:embed="rId2" cstate="print"/>
            <a:stretch>
              <a:fillRect/>
            </a:stretch>
          </p:blipFill>
          <p:spPr>
            <a:xfrm>
              <a:off x="0" y="0"/>
              <a:ext cx="13438505" cy="7559040"/>
            </a:xfrm>
            <a:prstGeom prst="rect">
              <a:avLst/>
            </a:prstGeom>
          </p:spPr>
        </p:pic>
        <p:pic>
          <p:nvPicPr>
            <p:cNvPr id="5" name="Picture 21"/>
            <p:cNvPicPr/>
            <p:nvPr/>
          </p:nvPicPr>
          <p:blipFill>
            <a:blip r:embed="rId3" cstate="print"/>
            <a:stretch>
              <a:fillRect/>
            </a:stretch>
          </p:blipFill>
          <p:spPr>
            <a:xfrm>
              <a:off x="0" y="0"/>
              <a:ext cx="13438505" cy="8082310"/>
            </a:xfrm>
            <a:prstGeom prst="rect">
              <a:avLst/>
            </a:prstGeom>
          </p:spPr>
        </p:pic>
      </p:grpSp>
    </p:spTree>
    <p:extLst>
      <p:ext uri="{BB962C8B-B14F-4D97-AF65-F5344CB8AC3E}">
        <p14:creationId xmlns:p14="http://schemas.microsoft.com/office/powerpoint/2010/main" xmlns="" val="140918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28600"/>
            <a:ext cx="7772400" cy="6049962"/>
          </a:xfrm>
        </p:spPr>
        <p:txBody>
          <a:bodyPr>
            <a:normAutofit/>
          </a:bodyPr>
          <a:lstStyle/>
          <a:p>
            <a:pPr algn="l"/>
            <a:r>
              <a:rPr lang="ru-RU" sz="3200" dirty="0">
                <a:solidFill>
                  <a:srgbClr val="002060"/>
                </a:solidFill>
                <a:latin typeface="Times New Roman" panose="02020603050405020304" pitchFamily="18" charset="0"/>
                <a:cs typeface="Times New Roman" panose="02020603050405020304" pitchFamily="18" charset="0"/>
              </a:rPr>
              <a:t>ВОЗРАСТНЫЕ ГРУППЫ</a:t>
            </a:r>
            <a:r>
              <a:rPr lang="en-US" sz="3200" dirty="0">
                <a:solidFill>
                  <a:srgbClr val="002060"/>
                </a:solidFill>
                <a:latin typeface="Times New Roman" panose="02020603050405020304" pitchFamily="18" charset="0"/>
                <a:cs typeface="Times New Roman" panose="02020603050405020304" pitchFamily="18" charset="0"/>
              </a:rPr>
              <a:t>:</a:t>
            </a:r>
            <a:br>
              <a:rPr lang="en-US" sz="3200" dirty="0">
                <a:solidFill>
                  <a:srgbClr val="002060"/>
                </a:solidFill>
                <a:latin typeface="Times New Roman" panose="02020603050405020304" pitchFamily="18" charset="0"/>
                <a:cs typeface="Times New Roman" panose="02020603050405020304" pitchFamily="18" charset="0"/>
              </a:rPr>
            </a:br>
            <a:r>
              <a:rPr lang="en-US" sz="2800" dirty="0">
                <a:solidFill>
                  <a:srgbClr val="002060"/>
                </a:solidFill>
                <a:latin typeface="Times New Roman" panose="02020603050405020304" pitchFamily="18" charset="0"/>
                <a:cs typeface="Times New Roman" panose="02020603050405020304" pitchFamily="18" charset="0"/>
              </a:rPr>
              <a:t>1</a:t>
            </a:r>
            <a:r>
              <a:rPr lang="ru-RU" sz="2800" dirty="0">
                <a:solidFill>
                  <a:srgbClr val="002060"/>
                </a:solidFill>
                <a:latin typeface="Times New Roman" panose="02020603050405020304" pitchFamily="18" charset="0"/>
                <a:cs typeface="Times New Roman" panose="02020603050405020304" pitchFamily="18" charset="0"/>
              </a:rPr>
              <a:t>. От рождения до года (младенческий период);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2. От 1 года до 3 лет (ранний дошкольный период);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3. От 3 лет до 7 лет (дошкольный период).</a:t>
            </a: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endParaRPr lang="ru-RU"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8498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6278562"/>
          </a:xfrm>
        </p:spPr>
        <p:txBody>
          <a:bodyPr>
            <a:normAutofit/>
          </a:bodyPr>
          <a:lstStyle/>
          <a:p>
            <a:endParaRPr lang="ru-RU" sz="2000" dirty="0">
              <a:solidFill>
                <a:srgbClr val="002060"/>
              </a:solidFill>
              <a:latin typeface="Times New Roman" pitchFamily="18" charset="0"/>
              <a:cs typeface="Times New Roman" pitchFamily="18" charset="0"/>
            </a:endParaRPr>
          </a:p>
        </p:txBody>
      </p:sp>
      <p:grpSp>
        <p:nvGrpSpPr>
          <p:cNvPr id="3" name="Group 503"/>
          <p:cNvGrpSpPr/>
          <p:nvPr/>
        </p:nvGrpSpPr>
        <p:grpSpPr>
          <a:xfrm>
            <a:off x="1143000" y="333103"/>
            <a:ext cx="7848600" cy="5800023"/>
            <a:chOff x="0" y="0"/>
            <a:chExt cx="13438505" cy="7559040"/>
          </a:xfrm>
        </p:grpSpPr>
        <p:pic>
          <p:nvPicPr>
            <p:cNvPr id="4" name="Picture 43"/>
            <p:cNvPicPr/>
            <p:nvPr/>
          </p:nvPicPr>
          <p:blipFill>
            <a:blip r:embed="rId2" cstate="print"/>
            <a:stretch>
              <a:fillRect/>
            </a:stretch>
          </p:blipFill>
          <p:spPr>
            <a:xfrm>
              <a:off x="0" y="0"/>
              <a:ext cx="13438505" cy="7559040"/>
            </a:xfrm>
            <a:prstGeom prst="rect">
              <a:avLst/>
            </a:prstGeom>
          </p:spPr>
        </p:pic>
        <p:pic>
          <p:nvPicPr>
            <p:cNvPr id="5" name="Picture 45"/>
            <p:cNvPicPr/>
            <p:nvPr/>
          </p:nvPicPr>
          <p:blipFill>
            <a:blip r:embed="rId3" cstate="print"/>
            <a:stretch>
              <a:fillRect/>
            </a:stretch>
          </p:blipFill>
          <p:spPr>
            <a:xfrm>
              <a:off x="0" y="0"/>
              <a:ext cx="13438505" cy="7559040"/>
            </a:xfrm>
            <a:prstGeom prst="rect">
              <a:avLst/>
            </a:prstGeom>
          </p:spPr>
        </p:pic>
      </p:grpSp>
    </p:spTree>
    <p:extLst>
      <p:ext uri="{BB962C8B-B14F-4D97-AF65-F5344CB8AC3E}">
        <p14:creationId xmlns:p14="http://schemas.microsoft.com/office/powerpoint/2010/main" xmlns="" val="174790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0"/>
          <p:cNvGrpSpPr/>
          <p:nvPr/>
        </p:nvGrpSpPr>
        <p:grpSpPr>
          <a:xfrm>
            <a:off x="1143000" y="-76200"/>
            <a:ext cx="7981406" cy="6627796"/>
            <a:chOff x="0" y="0"/>
            <a:chExt cx="13438505" cy="7559040"/>
          </a:xfrm>
        </p:grpSpPr>
        <p:pic>
          <p:nvPicPr>
            <p:cNvPr id="3" name="Picture 49"/>
            <p:cNvPicPr/>
            <p:nvPr/>
          </p:nvPicPr>
          <p:blipFill>
            <a:blip r:embed="rId2" cstate="print"/>
            <a:stretch>
              <a:fillRect/>
            </a:stretch>
          </p:blipFill>
          <p:spPr>
            <a:xfrm>
              <a:off x="0" y="0"/>
              <a:ext cx="13438505" cy="7559040"/>
            </a:xfrm>
            <a:prstGeom prst="rect">
              <a:avLst/>
            </a:prstGeom>
          </p:spPr>
        </p:pic>
        <p:pic>
          <p:nvPicPr>
            <p:cNvPr id="4" name="Picture 51"/>
            <p:cNvPicPr/>
            <p:nvPr/>
          </p:nvPicPr>
          <p:blipFill>
            <a:blip r:embed="rId3" cstate="print"/>
            <a:stretch>
              <a:fillRect/>
            </a:stretch>
          </p:blipFill>
          <p:spPr>
            <a:xfrm>
              <a:off x="0" y="0"/>
              <a:ext cx="13438505" cy="7559040"/>
            </a:xfrm>
            <a:prstGeom prst="rect">
              <a:avLst/>
            </a:prstGeom>
          </p:spPr>
        </p:pic>
      </p:grpSp>
    </p:spTree>
    <p:extLst>
      <p:ext uri="{BB962C8B-B14F-4D97-AF65-F5344CB8AC3E}">
        <p14:creationId xmlns:p14="http://schemas.microsoft.com/office/powerpoint/2010/main" xmlns="" val="159355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843677"/>
            <a:ext cx="7620000" cy="4339650"/>
          </a:xfrm>
          <a:prstGeom prst="rect">
            <a:avLst/>
          </a:prstGeom>
        </p:spPr>
        <p:txBody>
          <a:bodyPr wrap="square">
            <a:spAutoFit/>
          </a:bodyPr>
          <a:lstStyle/>
          <a:p>
            <a:r>
              <a:rPr lang="ru-RU" sz="2400" b="1" dirty="0">
                <a:solidFill>
                  <a:srgbClr val="002060"/>
                </a:solidFill>
                <a:latin typeface="Times New Roman" pitchFamily="18" charset="0"/>
                <a:cs typeface="Times New Roman" pitchFamily="18" charset="0"/>
              </a:rPr>
              <a:t>Задачи ФОП ДО (новое):</a:t>
            </a: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1. Обеспечить </a:t>
            </a:r>
            <a:r>
              <a:rPr lang="ru-RU" b="1" dirty="0">
                <a:solidFill>
                  <a:srgbClr val="002060"/>
                </a:solidFill>
                <a:latin typeface="Times New Roman" pitchFamily="18" charset="0"/>
                <a:cs typeface="Times New Roman" pitchFamily="18" charset="0"/>
              </a:rPr>
              <a:t>единые</a:t>
            </a:r>
            <a:r>
              <a:rPr lang="ru-RU" dirty="0">
                <a:solidFill>
                  <a:srgbClr val="002060"/>
                </a:solidFill>
                <a:latin typeface="Times New Roman" pitchFamily="18" charset="0"/>
                <a:cs typeface="Times New Roman" pitchFamily="18" charset="0"/>
              </a:rPr>
              <a:t> для России </a:t>
            </a:r>
            <a:r>
              <a:rPr lang="ru-RU" b="1" dirty="0">
                <a:solidFill>
                  <a:srgbClr val="002060"/>
                </a:solidFill>
                <a:latin typeface="Times New Roman" pitchFamily="18" charset="0"/>
                <a:cs typeface="Times New Roman" pitchFamily="18" charset="0"/>
              </a:rPr>
              <a:t>содержание</a:t>
            </a:r>
            <a:r>
              <a:rPr lang="ru-RU" dirty="0">
                <a:solidFill>
                  <a:srgbClr val="002060"/>
                </a:solidFill>
                <a:latin typeface="Times New Roman" pitchFamily="18" charset="0"/>
                <a:cs typeface="Times New Roman" pitchFamily="18" charset="0"/>
              </a:rPr>
              <a:t> дошкольного образования </a:t>
            </a:r>
            <a:r>
              <a:rPr lang="ru-RU" b="1" dirty="0">
                <a:solidFill>
                  <a:srgbClr val="002060"/>
                </a:solidFill>
                <a:latin typeface="Times New Roman" pitchFamily="18" charset="0"/>
                <a:cs typeface="Times New Roman" pitchFamily="18" charset="0"/>
              </a:rPr>
              <a:t>планируемые результаты</a:t>
            </a:r>
            <a:r>
              <a:rPr lang="ru-RU" dirty="0">
                <a:solidFill>
                  <a:srgbClr val="002060"/>
                </a:solidFill>
                <a:latin typeface="Times New Roman" pitchFamily="18" charset="0"/>
                <a:cs typeface="Times New Roman" pitchFamily="18" charset="0"/>
              </a:rPr>
              <a:t> освоения образовательной программы</a:t>
            </a:r>
            <a:r>
              <a:rPr lang="en-US" dirty="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2. Приобщать детей в соответствии с возрастными особенностями </a:t>
            </a:r>
            <a:r>
              <a:rPr lang="ru-RU" b="1" dirty="0">
                <a:solidFill>
                  <a:srgbClr val="002060"/>
                </a:solidFill>
                <a:latin typeface="Times New Roman" pitchFamily="18" charset="0"/>
                <a:cs typeface="Times New Roman" pitchFamily="18" charset="0"/>
              </a:rPr>
              <a:t>к базовым ценностям 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3. Обеспечить </a:t>
            </a:r>
            <a:r>
              <a:rPr lang="ru-RU" b="1" dirty="0">
                <a:solidFill>
                  <a:srgbClr val="002060"/>
                </a:solidFill>
                <a:latin typeface="Times New Roman" pitchFamily="18" charset="0"/>
                <a:cs typeface="Times New Roman" pitchFamily="18" charset="0"/>
              </a:rPr>
              <a:t>достижение детьми на этапе завершения ДО уровня развития, необходимого и достаточного для успешного освоения</a:t>
            </a:r>
            <a:r>
              <a:rPr lang="ru-RU" dirty="0">
                <a:solidFill>
                  <a:srgbClr val="002060"/>
                </a:solidFill>
                <a:latin typeface="Times New Roman" pitchFamily="18" charset="0"/>
                <a:cs typeface="Times New Roman" pitchFamily="18" charset="0"/>
              </a:rPr>
              <a:t> ими образовательных программ начального общего образования.</a:t>
            </a:r>
          </a:p>
          <a:p>
            <a:endParaRPr lang="ru-RU" dirty="0"/>
          </a:p>
        </p:txBody>
      </p:sp>
    </p:spTree>
    <p:extLst>
      <p:ext uri="{BB962C8B-B14F-4D97-AF65-F5344CB8AC3E}">
        <p14:creationId xmlns:p14="http://schemas.microsoft.com/office/powerpoint/2010/main" xmlns="" val="160967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5486400"/>
          </a:xfrm>
        </p:spPr>
        <p:txBody>
          <a:bodyPr>
            <a:noAutofit/>
          </a:bodyPr>
          <a:lstStyle/>
          <a:p>
            <a:pPr lvl="0" algn="l">
              <a:lnSpc>
                <a:spcPct val="115000"/>
              </a:lnSpc>
              <a:spcAft>
                <a:spcPts val="0"/>
              </a:spcAft>
              <a:tabLst>
                <a:tab pos="457200" algn="l"/>
              </a:tabLst>
            </a:pPr>
            <a:r>
              <a:rPr lang="ru-RU" sz="2000" b="1" dirty="0">
                <a:solidFill>
                  <a:srgbClr val="002060"/>
                </a:solidFill>
                <a:latin typeface="Times New Roman" panose="02020603050405020304" pitchFamily="18" charset="0"/>
                <a:ea typeface="Calibri"/>
                <a:cs typeface="Times New Roman" panose="02020603050405020304" pitchFamily="18" charset="0"/>
              </a:rPr>
              <a:t>Функции ФОП ДО</a:t>
            </a:r>
            <a:r>
              <a:rPr lang="en-US" sz="2000" b="1" dirty="0">
                <a:solidFill>
                  <a:srgbClr val="002060"/>
                </a:solidFill>
                <a:latin typeface="Times New Roman" panose="02020603050405020304" pitchFamily="18" charset="0"/>
                <a:ea typeface="Calibri"/>
                <a:cs typeface="Times New Roman" panose="02020603050405020304" pitchFamily="18" charset="0"/>
              </a:rPr>
              <a:t>:</a:t>
            </a:r>
            <a:r>
              <a:rPr lang="ru-RU" sz="2000" b="1" dirty="0">
                <a:solidFill>
                  <a:srgbClr val="002060"/>
                </a:solidFill>
                <a:latin typeface="Times New Roman" panose="02020603050405020304" pitchFamily="18" charset="0"/>
                <a:ea typeface="Calibri"/>
                <a:cs typeface="Times New Roman" panose="02020603050405020304" pitchFamily="18" charset="0"/>
              </a:rPr>
              <a:t/>
            </a:r>
            <a:br>
              <a:rPr lang="ru-RU" sz="2000" b="1" dirty="0">
                <a:solidFill>
                  <a:srgbClr val="002060"/>
                </a:solidFill>
                <a:latin typeface="Times New Roman" panose="02020603050405020304" pitchFamily="18" charset="0"/>
                <a:ea typeface="Calibri"/>
                <a:cs typeface="Times New Roman" panose="02020603050405020304" pitchFamily="18" charset="0"/>
              </a:rPr>
            </a:br>
            <a:r>
              <a:rPr lang="ru-RU" sz="2000" dirty="0">
                <a:solidFill>
                  <a:srgbClr val="002060"/>
                </a:solidFill>
                <a:latin typeface="Times New Roman" panose="02020603050405020304" pitchFamily="18" charset="0"/>
                <a:ea typeface="Calibri"/>
                <a:cs typeface="Times New Roman" panose="02020603050405020304" pitchFamily="18" charset="0"/>
              </a:rPr>
              <a:t/>
            </a:r>
            <a:br>
              <a:rPr lang="ru-RU" sz="2000" dirty="0">
                <a:solidFill>
                  <a:srgbClr val="002060"/>
                </a:solidFill>
                <a:latin typeface="Times New Roman" panose="02020603050405020304" pitchFamily="18" charset="0"/>
                <a:ea typeface="Calibri"/>
                <a:cs typeface="Times New Roman" panose="02020603050405020304" pitchFamily="18" charset="0"/>
              </a:rPr>
            </a:br>
            <a:r>
              <a:rPr lang="en-US" sz="1600" b="1" dirty="0">
                <a:solidFill>
                  <a:srgbClr val="002060"/>
                </a:solidFill>
                <a:latin typeface="Times New Roman" panose="02020603050405020304" pitchFamily="18" charset="0"/>
                <a:ea typeface="Calibri"/>
                <a:cs typeface="Times New Roman" panose="02020603050405020304" pitchFamily="18" charset="0"/>
              </a:rPr>
              <a:t>1</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b="1" dirty="0">
                <a:solidFill>
                  <a:srgbClr val="002060"/>
                </a:solidFill>
                <a:latin typeface="Times New Roman" panose="02020603050405020304" pitchFamily="18" charset="0"/>
                <a:ea typeface="Calibri"/>
                <a:cs typeface="Times New Roman" panose="02020603050405020304" pitchFamily="18" charset="0"/>
              </a:rPr>
              <a:t>Создать единое федеральное образовательное пространство для воспитания и развития дошкольников;</a:t>
            </a:r>
            <a:br>
              <a:rPr lang="ru-RU" sz="20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2. </a:t>
            </a:r>
            <a:r>
              <a:rPr lang="ru-RU" sz="2000" b="1" dirty="0">
                <a:solidFill>
                  <a:srgbClr val="002060"/>
                </a:solidFill>
                <a:latin typeface="Times New Roman" panose="02020603050405020304" pitchFamily="18" charset="0"/>
                <a:ea typeface="Calibri"/>
                <a:cs typeface="Times New Roman" panose="02020603050405020304" pitchFamily="18" charset="0"/>
              </a:rPr>
              <a:t>Обеспечить детям и родителям равные и качественные условия дошкольного образования на всей территории России; </a:t>
            </a:r>
            <a:br>
              <a:rPr lang="ru-RU" sz="20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3. </a:t>
            </a:r>
            <a:r>
              <a:rPr lang="ru-RU" sz="2000" b="1" dirty="0">
                <a:solidFill>
                  <a:srgbClr val="002060"/>
                </a:solidFill>
                <a:latin typeface="Times New Roman" panose="02020603050405020304" pitchFamily="18" charset="0"/>
                <a:ea typeface="Calibri"/>
                <a:cs typeface="Times New Roman" panose="02020603050405020304" pitchFamily="18" charset="0"/>
              </a:rPr>
              <a:t>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a:t>
            </a:r>
            <a:br>
              <a:rPr lang="ru-RU" sz="20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4. </a:t>
            </a:r>
            <a:r>
              <a:rPr lang="ru-RU" sz="2000" b="1" dirty="0">
                <a:solidFill>
                  <a:srgbClr val="002060"/>
                </a:solidFill>
                <a:latin typeface="Times New Roman" panose="02020603050405020304" pitchFamily="18" charset="0"/>
                <a:ea typeface="Calibri"/>
                <a:cs typeface="Times New Roman" panose="02020603050405020304" pitchFamily="18" charset="0"/>
              </a:rPr>
              <a:t>Воспитывать и развивать ребенка с активной гражданской позицией, патриотическими взглядами и ценностями</a:t>
            </a:r>
            <a:r>
              <a:rPr lang="ru-RU" sz="2000" dirty="0">
                <a:solidFill>
                  <a:srgbClr val="002060"/>
                </a:solidFill>
                <a:latin typeface="Times New Roman" panose="02020603050405020304" pitchFamily="18" charset="0"/>
                <a:ea typeface="Calibri"/>
                <a:cs typeface="Times New Roman" panose="02020603050405020304" pitchFamily="18" charset="0"/>
              </a:rPr>
              <a:t>.</a:t>
            </a:r>
            <a:r>
              <a:rPr lang="ru-RU" sz="1800" dirty="0">
                <a:solidFill>
                  <a:srgbClr val="002060"/>
                </a:solidFill>
                <a:latin typeface="Times New Roman" panose="02020603050405020304" pitchFamily="18" charset="0"/>
                <a:ea typeface="Calibri"/>
                <a:cs typeface="Times New Roman" panose="02020603050405020304" pitchFamily="18" charset="0"/>
              </a:rPr>
              <a:t/>
            </a:r>
            <a:br>
              <a:rPr lang="ru-RU" sz="1800" dirty="0">
                <a:solidFill>
                  <a:srgbClr val="002060"/>
                </a:solidFill>
                <a:latin typeface="Times New Roman" panose="02020603050405020304" pitchFamily="18" charset="0"/>
                <a:ea typeface="Calibri"/>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03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14400"/>
            <a:ext cx="8153400" cy="6629400"/>
          </a:xfrm>
        </p:spPr>
        <p:txBody>
          <a:bodyPr>
            <a:normAutofit/>
          </a:bodyPr>
          <a:lstStyle/>
          <a:p>
            <a:pPr algn="l"/>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Основная общеобразовательная программа </a:t>
            </a:r>
            <a:r>
              <a:rPr lang="ru-RU" sz="2000" dirty="0">
                <a:solidFill>
                  <a:srgbClr val="002060"/>
                </a:solidFill>
                <a:latin typeface="Times New Roman" pitchFamily="18" charset="0"/>
                <a:cs typeface="Times New Roman" pitchFamily="18" charset="0"/>
              </a:rPr>
              <a:t>подлежат приведению в соответствие с федеральными основными общеобразовательными программами </a:t>
            </a:r>
            <a:r>
              <a:rPr lang="ru-RU" sz="2000" b="1" dirty="0">
                <a:solidFill>
                  <a:srgbClr val="002060"/>
                </a:solidFill>
                <a:latin typeface="Times New Roman" pitchFamily="18" charset="0"/>
                <a:cs typeface="Times New Roman" pitchFamily="18" charset="0"/>
              </a:rPr>
              <a:t>не позднее 1 сентября 2023 года. </a:t>
            </a:r>
          </a:p>
        </p:txBody>
      </p:sp>
    </p:spTree>
    <p:extLst>
      <p:ext uri="{BB962C8B-B14F-4D97-AF65-F5344CB8AC3E}">
        <p14:creationId xmlns:p14="http://schemas.microsoft.com/office/powerpoint/2010/main" xmlns="" val="276565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Параллакс</Template>
  <TotalTime>467</TotalTime>
  <Words>790</Words>
  <Application>Microsoft Office PowerPoint</Application>
  <PresentationFormat>Экран (4:3)</PresentationFormat>
  <Paragraphs>63</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Параллакс</vt:lpstr>
      <vt:lpstr>Отдел образования  Фроловского муниципального района  Волгоградской области  Обзор изменений  дошкольного образования в 2023 году: Федеральная образовательная программа и ФГОС  ДО </vt:lpstr>
      <vt:lpstr>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vt:lpstr>
      <vt:lpstr> </vt:lpstr>
      <vt:lpstr>ВОЗРАСТНЫЕ ГРУППЫ: 1. От рождения до года (младенческий период);   2. От 1 года до 3 лет (ранний дошкольный период);   3. От 3 лет до 7 лет (дошкольный период). </vt:lpstr>
      <vt:lpstr>Слайд 5</vt:lpstr>
      <vt:lpstr>Слайд 6</vt:lpstr>
      <vt:lpstr>Слайд 7</vt:lpstr>
      <vt:lpstr>Функции ФОП ДО:  1. Создать единое федеральное образовательное пространство для воспитания и развития дошкольников;  2. Обеспечить детям и родителям равные и качественные условия дошкольного образования на всей территории России;   3. 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4. Воспитывать и развивать ребенка с активной гражданской позицией, патриотическими взглядами и ценностями. </vt:lpstr>
      <vt:lpstr>   Основная общеобразовательная программа подлежат приведению в соответствие с федеральными основными общеобразовательными программами не позднее 1 сентября 2023 года. </vt:lpstr>
      <vt:lpstr>Слайд 10</vt:lpstr>
      <vt:lpstr>Слайд 11</vt:lpstr>
      <vt:lpstr>Слайд 12</vt:lpstr>
      <vt:lpstr>п. 2.11: уточнено, что содержательный раздел Программы должен включать описание образовательной деятельности в соответствии с направлениями развития ребенка, представленными в пяти образовательных областях, Федеральной образовательной программой и с учетом используемых методических пособий, обеспечивающих реализацию данного содержания;    п. 2.12: указано, что обязательная часть программы должна соответствовать ФОП ДО, и может оформляться в виде ссылки на ФОП;   п. 2.13: указано, что в краткой презентации ООП ДО, помимо прочего (см. ФГОС ДО), должна быть представлена ссылка на ФОП ДО;  </vt:lpstr>
      <vt:lpstr>п. 3.2.9: максимально допустимый объем образовательной нагрузки приведен в соответствие с действующими СанПиН;    п. 4.6: включены целевые ориентиры образования в младенческом возрасте, а также расширены целевые ориентиры в раннем возрасте и на этапе завершения дошкольного образования;  </vt:lpstr>
      <vt:lpstr>Федеральная образовательная программа соответствует ФГОС ДО. </vt:lpstr>
      <vt:lpstr>Принципы ФОП ДО:  Ребенок – участник образовательных отношений, который полноценно проживает все этапы детства.  Педагоги должны: - выстраивать образовательную деятельность на основе индивидуальных особенностей каждого ребенка;  - обеспечивать сотрудничество родителей и детей, совершеннолетних членов семьи, которые принимают участие в их воспитании;  - поддерживать инициативу детей в различных видах деятельности приобщать их к социокультурным нормам, традициям семьи, общества и государства;  - формировать познавательные интересы и  познавательные действия в различных видах деятельности;  - учитывать этнокультурную ситуацию развития детей;  - обеспечивать возрастную адекватность дошкольного образования, когда условия, требования, методы соответствуют возрасту и особенностям развития детей;  - организовывать сотрудничество ДОО с семьей </vt:lpstr>
      <vt:lpstr>Планируемые результаты Характеристики возможных достижений ребенка*  даны детально. В младенческом возрасте – к одному году В раннем возрасте – к трем годам В дошкольном возрасте: к четырем годам, пяти годам, шести годам К концу дошкольного возраста – на этапе завершения освоения Планируемые результаты в младенческом, раннем, дошкольном возрасте (к 4-м, к 5- ти, к 6-ти годам) и к моменту завершения освоения ФОП представлены, дополнены и конкретизированы, с учетом цели и задач дошкольного образования;</vt:lpstr>
      <vt:lpstr>Содержание и планируемые результаты в ДОО должны быть не ниже прописанных в ФОП ДО!  Планируемые результаты должны быть по каждой возрастной группе. Подбор соответствующих диагностических методик – на усмотрение организации! Главное – наблюдение.  Количество диагностики и время проведения определяет сама организация.  По новым требованиям – отсутствует диагностика целевых ориентиров и педагога-психолога </vt:lpstr>
      <vt:lpstr>Содержательный раздел</vt:lpstr>
      <vt:lpstr>4. Могут использоваться различные образовательные технологии, в том числе дистанционные образовательные технологии, дистанционное обучение, за исключением тех, которые могут нанести вред здоровью детей  5. 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6. Уточнены методы реализации задач воспитания, методы реализации задач обучения дошкольников. 7. Представлены варианты организации совместной деятельности детей с педагогом и другими детьми, уточнены возможные варианты позиции педагога 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8. Уточнено особое место и роль игры в образовательной деятельности и в развитии детей  </vt:lpstr>
      <vt:lpstr>9. Уточнены возможные формы организации образовательной деятельности по Программе в первой половине дня, на прогулке, во второй половине дня;  10. Развернуто представлена информация о занятии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11. Выделены способы, направления и условия поддержки детской инициативы на разных возрастных этапах  12. Представлено направление взаимодействия педагогического коллектива с семьями воспитанников: цель, задачи, принципы, направления, возможные формы (расширено)  13. Представлено направление коррекционно-развивающей работы с детьми и/или инклюзивного образования: задачи, содержание, формы организации и др. (расширено)  14. Отдельным блоком (п. 29) включена Федеральная программа воспитания.  </vt:lpstr>
      <vt:lpstr>Организационный раздел</vt:lpstr>
      <vt:lpstr>3. 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   4. Представлен развернутый примерный перечень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анимационных произведений,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 </vt:lpstr>
      <vt:lpstr> 5. Примерный режим и распорядок дня опирается на действующие СанПиН, даны как четкие требования, обязательные для соблюдения, так и рамочные ориентиры для изменения режима и распорядка дня  детей. </vt:lpstr>
      <vt:lpstr>Слайд 25</vt:lpstr>
      <vt:lpstr>Слайд 26</vt:lpstr>
      <vt:lpstr>Заявлено, что Министерство просвещения Российской Федерации будет реализовывать организационно-методическое сопровождение реализации ФОП. Соответственно, мы понимаем, что готовятся методические рекомендации по переходу на ФОП ДО, по реализации ООП на основе ФОП ДО. </vt:lpstr>
      <vt:lpstr>Что еще важно:</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 использовании шаблона ссылка на Pedsovet.su обязательна</dc:title>
  <dc:creator>Катенок</dc:creator>
  <cp:lastModifiedBy>SDE</cp:lastModifiedBy>
  <cp:revision>33</cp:revision>
  <dcterms:created xsi:type="dcterms:W3CDTF">2013-10-20T14:43:13Z</dcterms:created>
  <dcterms:modified xsi:type="dcterms:W3CDTF">2023-12-13T07:55:10Z</dcterms:modified>
</cp:coreProperties>
</file>